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309" r:id="rId3"/>
    <p:sldId id="313" r:id="rId4"/>
    <p:sldId id="283" r:id="rId5"/>
    <p:sldId id="288" r:id="rId6"/>
    <p:sldId id="290" r:id="rId7"/>
    <p:sldId id="289" r:id="rId8"/>
    <p:sldId id="292" r:id="rId9"/>
    <p:sldId id="319" r:id="rId10"/>
    <p:sldId id="299" r:id="rId11"/>
    <p:sldId id="300" r:id="rId12"/>
    <p:sldId id="312" r:id="rId13"/>
    <p:sldId id="320" r:id="rId14"/>
    <p:sldId id="304" r:id="rId15"/>
    <p:sldId id="321" r:id="rId16"/>
    <p:sldId id="306" r:id="rId17"/>
    <p:sldId id="307" r:id="rId18"/>
    <p:sldId id="323" r:id="rId19"/>
    <p:sldId id="301" r:id="rId20"/>
    <p:sldId id="294" r:id="rId21"/>
    <p:sldId id="296" r:id="rId22"/>
    <p:sldId id="297" r:id="rId23"/>
    <p:sldId id="298" r:id="rId24"/>
    <p:sldId id="322" r:id="rId25"/>
    <p:sldId id="310" r:id="rId26"/>
    <p:sldId id="308" r:id="rId27"/>
    <p:sldId id="261" r:id="rId28"/>
    <p:sldId id="311" r:id="rId29"/>
    <p:sldId id="273"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1"/>
    <p:restoredTop sz="93605"/>
  </p:normalViewPr>
  <p:slideViewPr>
    <p:cSldViewPr snapToGrid="0" snapToObjects="1">
      <p:cViewPr>
        <p:scale>
          <a:sx n="123" d="100"/>
          <a:sy n="123" d="100"/>
        </p:scale>
        <p:origin x="624" y="7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5327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7161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704523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500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80367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6284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8764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8497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74237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59199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50065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3469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49757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47332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8995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46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3873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768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68983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65590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1197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9813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3.tiff"/><Relationship Id="rId4" Type="http://schemas.openxmlformats.org/officeDocument/2006/relationships/image" Target="../media/image2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arxiv.org/pdf/1302.7017.pdf" TargetMode="External"/><Relationship Id="rId13" Type="http://schemas.openxmlformats.org/officeDocument/2006/relationships/hyperlink" Target="https://www.researchgate.net/publication/259322075_The_Hidden_Geometry_of_Complex_Network-Driven_Contagion_Phenomena" TargetMode="External"/><Relationship Id="rId3" Type="http://schemas.openxmlformats.org/officeDocument/2006/relationships/hyperlink" Target="http://networksciencebook.com/" TargetMode="External"/><Relationship Id="rId7" Type="http://schemas.openxmlformats.org/officeDocument/2006/relationships/hyperlink" Target="https://www.nature.com/articles/srep05638.pdf" TargetMode="External"/><Relationship Id="rId12" Type="http://schemas.openxmlformats.org/officeDocument/2006/relationships/hyperlink" Target="https://towardsdatascience.com/catching-that-flight-visualizing-social-network-with-networkx-and-basemap-ce4a0d2eaea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pnas.org/content/102/22/7794" TargetMode="External"/><Relationship Id="rId11" Type="http://schemas.openxmlformats.org/officeDocument/2006/relationships/hyperlink" Target="https://www.analyticsvidhya.com/blog/2018/04/introduction-to-graph-theory-network-analysis-python-codes/" TargetMode="External"/><Relationship Id="rId5" Type="http://schemas.openxmlformats.org/officeDocument/2006/relationships/hyperlink" Target="https://ipython-books.github.io/" TargetMode="External"/><Relationship Id="rId10" Type="http://schemas.openxmlformats.org/officeDocument/2006/relationships/hyperlink" Target="https://medium.com/basecs/finding-the-shortest-path-with-a-little-help-from-dijkstra-613149fbdc8e" TargetMode="External"/><Relationship Id="rId4" Type="http://schemas.openxmlformats.org/officeDocument/2006/relationships/hyperlink" Target="http://greenteapress.com/complexity2/thinkcomplexity2.pdf" TargetMode="External"/><Relationship Id="rId9" Type="http://schemas.openxmlformats.org/officeDocument/2006/relationships/hyperlink" Target="http://www.scielo.br/pdf/jatm/v6n2/2175-9146-jatm-06-02-0193.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jrovai/UDD_Master_Data_Science/tree/master/NS101-WW_Air_Transport_Network" TargetMode="External"/><Relationship Id="rId2" Type="http://schemas.openxmlformats.org/officeDocument/2006/relationships/hyperlink" Target="https://github.com/Mjrovai/UDD_Master_Data_Science/tree/master/NS101-WW_Air_Transport_Network/dat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jpatokal/openflights/master/data/airports.dat"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hyperlink" Target="https://raw.githubusercontent.com/jpatokal/openflights/master/data/routes.da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a:extLst>
              <a:ext uri="{FF2B5EF4-FFF2-40B4-BE49-F238E27FC236}">
                <a16:creationId xmlns:a16="http://schemas.microsoft.com/office/drawing/2014/main" id="{27164614-791C-C04F-8303-FB28E72A74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9732" y="643467"/>
            <a:ext cx="4485895" cy="4275666"/>
          </a:xfrm>
          <a:prstGeom prst="rect">
            <a:avLst/>
          </a:prstGeom>
        </p:spPr>
      </p:pic>
      <p:sp>
        <p:nvSpPr>
          <p:cNvPr id="54" name="Shape 54"/>
          <p:cNvSpPr txBox="1">
            <a:spLocks noGrp="1"/>
          </p:cNvSpPr>
          <p:nvPr>
            <p:ph type="ctrTitle"/>
          </p:nvPr>
        </p:nvSpPr>
        <p:spPr>
          <a:xfrm>
            <a:off x="311708" y="790313"/>
            <a:ext cx="8520600" cy="2052600"/>
          </a:xfrm>
          <a:prstGeom prst="rect">
            <a:avLst/>
          </a:prstGeom>
        </p:spPr>
        <p:txBody>
          <a:bodyPr spcFirstLastPara="1" wrap="square" lIns="91425" tIns="91425" rIns="91425" bIns="91425" anchor="b" anchorCtr="0">
            <a:noAutofit/>
          </a:bodyPr>
          <a:lstStyle/>
          <a:p>
            <a:pPr algn="r"/>
            <a:r>
              <a:rPr lang="en" dirty="0"/>
              <a:t>Air Transport Network</a:t>
            </a:r>
            <a:br>
              <a:rPr lang="en" dirty="0"/>
            </a:br>
            <a:r>
              <a:rPr lang="en-US" sz="2800" dirty="0"/>
              <a:t>Networking Science – NS101</a:t>
            </a:r>
            <a:br>
              <a:rPr lang="en-US" sz="2800" dirty="0"/>
            </a:br>
            <a:r>
              <a:rPr lang="en-US" sz="2800" dirty="0"/>
              <a:t>Final Project </a:t>
            </a:r>
            <a:br>
              <a:rPr lang="en-US" sz="2800" dirty="0"/>
            </a:br>
            <a:r>
              <a:rPr lang="en" sz="2800" dirty="0"/>
              <a:t> </a:t>
            </a:r>
            <a:endParaRPr dirty="0"/>
          </a:p>
        </p:txBody>
      </p:sp>
      <p:sp>
        <p:nvSpPr>
          <p:cNvPr id="55" name="Shape 55"/>
          <p:cNvSpPr txBox="1">
            <a:spLocks noGrp="1"/>
          </p:cNvSpPr>
          <p:nvPr>
            <p:ph type="subTitle" idx="1"/>
          </p:nvPr>
        </p:nvSpPr>
        <p:spPr>
          <a:xfrm>
            <a:off x="311700" y="2593459"/>
            <a:ext cx="85206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Marcelo José </a:t>
            </a:r>
            <a:r>
              <a:rPr lang="en" dirty="0" err="1"/>
              <a:t>Rovai</a:t>
            </a:r>
            <a:endParaRPr dirty="0"/>
          </a:p>
        </p:txBody>
      </p:sp>
      <p:sp>
        <p:nvSpPr>
          <p:cNvPr id="4" name="Rectangle 3">
            <a:extLst>
              <a:ext uri="{FF2B5EF4-FFF2-40B4-BE49-F238E27FC236}">
                <a16:creationId xmlns:a16="http://schemas.microsoft.com/office/drawing/2014/main" id="{C371B1A0-7C24-0347-98D1-AEBF4C37F97B}"/>
              </a:ext>
            </a:extLst>
          </p:cNvPr>
          <p:cNvSpPr/>
          <p:nvPr/>
        </p:nvSpPr>
        <p:spPr>
          <a:xfrm>
            <a:off x="7119908" y="4283446"/>
            <a:ext cx="1712392" cy="677108"/>
          </a:xfrm>
          <a:prstGeom prst="rect">
            <a:avLst/>
          </a:prstGeom>
        </p:spPr>
        <p:txBody>
          <a:bodyPr wrap="none">
            <a:spAutoFit/>
          </a:bodyPr>
          <a:lstStyle/>
          <a:p>
            <a:pPr algn="r"/>
            <a:r>
              <a:rPr lang="en-US" sz="1200" b="1" dirty="0">
                <a:latin typeface="Helvetica Neue" panose="02000503000000020004" pitchFamily="2" charset="0"/>
              </a:rPr>
              <a:t>Master Data Science</a:t>
            </a:r>
          </a:p>
          <a:p>
            <a:pPr algn="r"/>
            <a:endParaRPr lang="en-US" b="1" dirty="0">
              <a:latin typeface="Helvetica Neue" panose="02000503000000020004" pitchFamily="2" charset="0"/>
            </a:endParaRPr>
          </a:p>
          <a:p>
            <a:pPr algn="r"/>
            <a:r>
              <a:rPr lang="en-US" sz="1200" b="1" dirty="0">
                <a:latin typeface="Helvetica Neue" panose="02000503000000020004" pitchFamily="2" charset="0"/>
              </a:rPr>
              <a:t>March, 2019</a:t>
            </a:r>
          </a:p>
        </p:txBody>
      </p:sp>
      <p:pic>
        <p:nvPicPr>
          <p:cNvPr id="3" name="Picture 2">
            <a:extLst>
              <a:ext uri="{FF2B5EF4-FFF2-40B4-BE49-F238E27FC236}">
                <a16:creationId xmlns:a16="http://schemas.microsoft.com/office/drawing/2014/main" id="{AFBE9E9D-3B55-364C-A3D4-4DA709C7D14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63172" y="3739030"/>
            <a:ext cx="1213839" cy="6141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“Geo mapping” the Air Network</a:t>
            </a:r>
            <a:br>
              <a:rPr lang="en-US" dirty="0"/>
            </a:br>
            <a:endParaRPr lang="en-US" dirty="0"/>
          </a:p>
        </p:txBody>
      </p:sp>
      <p:pic>
        <p:nvPicPr>
          <p:cNvPr id="2" name="Picture 1">
            <a:extLst>
              <a:ext uri="{FF2B5EF4-FFF2-40B4-BE49-F238E27FC236}">
                <a16:creationId xmlns:a16="http://schemas.microsoft.com/office/drawing/2014/main" id="{7EA09F77-6CA2-FC4C-92BD-72A4CB733A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138" y="656470"/>
            <a:ext cx="8301162" cy="4334235"/>
          </a:xfrm>
          <a:prstGeom prst="rect">
            <a:avLst/>
          </a:prstGeom>
        </p:spPr>
      </p:pic>
    </p:spTree>
    <p:extLst>
      <p:ext uri="{BB962C8B-B14F-4D97-AF65-F5344CB8AC3E}">
        <p14:creationId xmlns:p14="http://schemas.microsoft.com/office/powerpoint/2010/main" val="428833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“Geo mapping” the Air Network</a:t>
            </a:r>
            <a:br>
              <a:rPr lang="en-US" dirty="0"/>
            </a:br>
            <a:endParaRPr lang="en-US" dirty="0"/>
          </a:p>
        </p:txBody>
      </p:sp>
      <p:pic>
        <p:nvPicPr>
          <p:cNvPr id="5" name="Picture 4">
            <a:extLst>
              <a:ext uri="{FF2B5EF4-FFF2-40B4-BE49-F238E27FC236}">
                <a16:creationId xmlns:a16="http://schemas.microsoft.com/office/drawing/2014/main" id="{53C88559-42C0-2440-8B72-6B1D27DCC7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7083" y="612441"/>
            <a:ext cx="4086969" cy="3958358"/>
          </a:xfrm>
          <a:prstGeom prst="rect">
            <a:avLst/>
          </a:prstGeom>
        </p:spPr>
      </p:pic>
      <p:sp>
        <p:nvSpPr>
          <p:cNvPr id="4" name="TextBox 3">
            <a:extLst>
              <a:ext uri="{FF2B5EF4-FFF2-40B4-BE49-F238E27FC236}">
                <a16:creationId xmlns:a16="http://schemas.microsoft.com/office/drawing/2014/main" id="{B5FC3B2B-35CB-4F41-8291-C95B765AA3DD}"/>
              </a:ext>
            </a:extLst>
          </p:cNvPr>
          <p:cNvSpPr txBox="1"/>
          <p:nvPr/>
        </p:nvSpPr>
        <p:spPr>
          <a:xfrm>
            <a:off x="753019" y="3911389"/>
            <a:ext cx="1939955" cy="523220"/>
          </a:xfrm>
          <a:prstGeom prst="rect">
            <a:avLst/>
          </a:prstGeom>
          <a:noFill/>
        </p:spPr>
        <p:txBody>
          <a:bodyPr wrap="none" rtlCol="0">
            <a:spAutoFit/>
          </a:bodyPr>
          <a:lstStyle/>
          <a:p>
            <a:r>
              <a:rPr lang="en-US" dirty="0"/>
              <a:t>Node size  </a:t>
            </a:r>
            <a:r>
              <a:rPr lang="en-US" dirty="0">
                <a:sym typeface="Wingdings" pitchFamily="2" charset="2"/>
              </a:rPr>
              <a:t> “k”</a:t>
            </a:r>
          </a:p>
          <a:p>
            <a:r>
              <a:rPr lang="en-US" dirty="0">
                <a:sym typeface="Wingdings" pitchFamily="2" charset="2"/>
              </a:rPr>
              <a:t>Node color  Altitude</a:t>
            </a:r>
            <a:endParaRPr lang="en-US" dirty="0"/>
          </a:p>
        </p:txBody>
      </p:sp>
      <p:pic>
        <p:nvPicPr>
          <p:cNvPr id="6" name="Picture 5">
            <a:extLst>
              <a:ext uri="{FF2B5EF4-FFF2-40B4-BE49-F238E27FC236}">
                <a16:creationId xmlns:a16="http://schemas.microsoft.com/office/drawing/2014/main" id="{EF0AE5CD-F6BD-0042-9C64-BAB5E374FE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64052" y="630304"/>
            <a:ext cx="4205155" cy="3940495"/>
          </a:xfrm>
          <a:prstGeom prst="rect">
            <a:avLst/>
          </a:prstGeom>
        </p:spPr>
      </p:pic>
    </p:spTree>
    <p:extLst>
      <p:ext uri="{BB962C8B-B14F-4D97-AF65-F5344CB8AC3E}">
        <p14:creationId xmlns:p14="http://schemas.microsoft.com/office/powerpoint/2010/main" val="139635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Calculating the best route</a:t>
            </a:r>
            <a:br>
              <a:rPr lang="en-US" dirty="0"/>
            </a:br>
            <a:r>
              <a:rPr lang="en-US" sz="1400" dirty="0"/>
              <a:t>Using Dijkstra’s algorithm</a:t>
            </a:r>
            <a:br>
              <a:rPr lang="en-US" dirty="0"/>
            </a:br>
            <a:endParaRPr lang="en-US" dirty="0"/>
          </a:p>
        </p:txBody>
      </p:sp>
      <p:sp>
        <p:nvSpPr>
          <p:cNvPr id="6" name="Shape 67">
            <a:extLst>
              <a:ext uri="{FF2B5EF4-FFF2-40B4-BE49-F238E27FC236}">
                <a16:creationId xmlns:a16="http://schemas.microsoft.com/office/drawing/2014/main" id="{F5D16C99-2930-C343-B666-9C8A74C1E5FC}"/>
              </a:ext>
            </a:extLst>
          </p:cNvPr>
          <p:cNvSpPr txBox="1">
            <a:spLocks noGrp="1"/>
          </p:cNvSpPr>
          <p:nvPr>
            <p:ph type="body" idx="1"/>
          </p:nvPr>
        </p:nvSpPr>
        <p:spPr>
          <a:xfrm>
            <a:off x="311700" y="778093"/>
            <a:ext cx="8520600" cy="3768317"/>
          </a:xfrm>
          <a:prstGeom prst="rect">
            <a:avLst/>
          </a:prstGeom>
        </p:spPr>
        <p:txBody>
          <a:bodyPr spcFirstLastPara="1" wrap="square" lIns="91425" tIns="91425" rIns="91425" bIns="91425" anchor="t" anchorCtr="0">
            <a:noAutofit/>
          </a:bodyPr>
          <a:lstStyle/>
          <a:p>
            <a:pPr marL="114300" indent="0">
              <a:spcAft>
                <a:spcPts val="1200"/>
              </a:spcAft>
              <a:buNone/>
            </a:pPr>
            <a:r>
              <a:rPr lang="en-US" sz="1400" dirty="0"/>
              <a:t>Examples of best route calculation using Dijkstra's algorithm, having (a) distance as a “weight” and (b) minimum number of routes (no weight)”:</a:t>
            </a:r>
          </a:p>
          <a:p>
            <a:pPr>
              <a:spcAft>
                <a:spcPts val="1200"/>
              </a:spcAft>
            </a:pPr>
            <a:endParaRPr lang="en-US" sz="1400" dirty="0"/>
          </a:p>
          <a:p>
            <a:pPr>
              <a:spcAft>
                <a:spcPts val="1200"/>
              </a:spcAft>
            </a:pPr>
            <a:endParaRPr lang="en-US" sz="1400" dirty="0"/>
          </a:p>
          <a:p>
            <a:pPr>
              <a:spcAft>
                <a:spcPts val="1200"/>
              </a:spcAft>
            </a:pPr>
            <a:endParaRPr lang="en-US" sz="1400" dirty="0"/>
          </a:p>
          <a:p>
            <a:pPr marL="114300" indent="0">
              <a:buNone/>
            </a:pPr>
            <a:endParaRPr sz="1400" dirty="0"/>
          </a:p>
        </p:txBody>
      </p:sp>
      <p:pic>
        <p:nvPicPr>
          <p:cNvPr id="7" name="Picture 6">
            <a:extLst>
              <a:ext uri="{FF2B5EF4-FFF2-40B4-BE49-F238E27FC236}">
                <a16:creationId xmlns:a16="http://schemas.microsoft.com/office/drawing/2014/main" id="{2CAC883E-C312-9F42-B848-9B03E74C7D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886" y="1649997"/>
            <a:ext cx="3490623" cy="3365804"/>
          </a:xfrm>
          <a:prstGeom prst="rect">
            <a:avLst/>
          </a:prstGeom>
        </p:spPr>
      </p:pic>
      <p:pic>
        <p:nvPicPr>
          <p:cNvPr id="8" name="Picture 7">
            <a:extLst>
              <a:ext uri="{FF2B5EF4-FFF2-40B4-BE49-F238E27FC236}">
                <a16:creationId xmlns:a16="http://schemas.microsoft.com/office/drawing/2014/main" id="{01C3F4A6-686D-B746-883D-AD298308C3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8493" y="1649997"/>
            <a:ext cx="3588787" cy="3370881"/>
          </a:xfrm>
          <a:prstGeom prst="rect">
            <a:avLst/>
          </a:prstGeom>
        </p:spPr>
      </p:pic>
      <p:sp>
        <p:nvSpPr>
          <p:cNvPr id="9" name="Oval 8">
            <a:extLst>
              <a:ext uri="{FF2B5EF4-FFF2-40B4-BE49-F238E27FC236}">
                <a16:creationId xmlns:a16="http://schemas.microsoft.com/office/drawing/2014/main" id="{F895812E-7BA9-F443-99EB-FD2E080CB2C2}"/>
              </a:ext>
            </a:extLst>
          </p:cNvPr>
          <p:cNvSpPr/>
          <p:nvPr/>
        </p:nvSpPr>
        <p:spPr>
          <a:xfrm>
            <a:off x="1637969" y="2941983"/>
            <a:ext cx="405517" cy="222637"/>
          </a:xfrm>
          <a:prstGeom prst="ellipse">
            <a:avLst/>
          </a:prstGeom>
          <a:solidFill>
            <a:srgbClr val="FFAB4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2547BA2-4AF2-9D48-AF1C-A15D1F039DB2}"/>
              </a:ext>
            </a:extLst>
          </p:cNvPr>
          <p:cNvSpPr/>
          <p:nvPr/>
        </p:nvSpPr>
        <p:spPr>
          <a:xfrm>
            <a:off x="5670605" y="2903530"/>
            <a:ext cx="405517" cy="222637"/>
          </a:xfrm>
          <a:prstGeom prst="ellipse">
            <a:avLst/>
          </a:prstGeom>
          <a:solidFill>
            <a:srgbClr val="FFAB4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AA30C26-515E-3143-B076-36B2AB79DE46}"/>
              </a:ext>
            </a:extLst>
          </p:cNvPr>
          <p:cNvSpPr/>
          <p:nvPr/>
        </p:nvSpPr>
        <p:spPr>
          <a:xfrm>
            <a:off x="6481638" y="1901687"/>
            <a:ext cx="405517" cy="222637"/>
          </a:xfrm>
          <a:prstGeom prst="ellipse">
            <a:avLst/>
          </a:prstGeom>
          <a:solidFill>
            <a:srgbClr val="FFAB40">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18F96B4A-2869-6647-8CCC-B4A878AB196C}"/>
              </a:ext>
            </a:extLst>
          </p:cNvPr>
          <p:cNvSpPr/>
          <p:nvPr/>
        </p:nvSpPr>
        <p:spPr>
          <a:xfrm>
            <a:off x="932290" y="2433100"/>
            <a:ext cx="77526" cy="508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F8B40ED-89A4-6743-A8E5-C2CE60C907B9}"/>
              </a:ext>
            </a:extLst>
          </p:cNvPr>
          <p:cNvSpPr/>
          <p:nvPr/>
        </p:nvSpPr>
        <p:spPr>
          <a:xfrm>
            <a:off x="4912303" y="2433100"/>
            <a:ext cx="77526" cy="508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Down Arrow 13">
            <a:extLst>
              <a:ext uri="{FF2B5EF4-FFF2-40B4-BE49-F238E27FC236}">
                <a16:creationId xmlns:a16="http://schemas.microsoft.com/office/drawing/2014/main" id="{D676D526-F0C6-814B-BC1A-40FB2AEDF45F}"/>
              </a:ext>
            </a:extLst>
          </p:cNvPr>
          <p:cNvSpPr/>
          <p:nvPr/>
        </p:nvSpPr>
        <p:spPr>
          <a:xfrm rot="10800000">
            <a:off x="834886" y="2571750"/>
            <a:ext cx="45719" cy="2191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5D60F9D6-0688-7946-B5B4-F60C8648507B}"/>
              </a:ext>
            </a:extLst>
          </p:cNvPr>
          <p:cNvSpPr/>
          <p:nvPr/>
        </p:nvSpPr>
        <p:spPr>
          <a:xfrm rot="10800000">
            <a:off x="6123976" y="2934032"/>
            <a:ext cx="77524" cy="1555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A06052E8-D54E-BE44-B4CB-2AC2CDAB1D7A}"/>
              </a:ext>
            </a:extLst>
          </p:cNvPr>
          <p:cNvSpPr/>
          <p:nvPr/>
        </p:nvSpPr>
        <p:spPr>
          <a:xfrm>
            <a:off x="2091340" y="2975537"/>
            <a:ext cx="77524" cy="1555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8A1402FD-4051-A741-865E-D688E2F615CF}"/>
              </a:ext>
            </a:extLst>
          </p:cNvPr>
          <p:cNvSpPr/>
          <p:nvPr/>
        </p:nvSpPr>
        <p:spPr>
          <a:xfrm>
            <a:off x="4819679" y="2552672"/>
            <a:ext cx="45719" cy="2191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80EAA3-29E3-5448-9AA9-44653890D737}"/>
              </a:ext>
            </a:extLst>
          </p:cNvPr>
          <p:cNvSpPr txBox="1"/>
          <p:nvPr/>
        </p:nvSpPr>
        <p:spPr>
          <a:xfrm>
            <a:off x="569847" y="1593910"/>
            <a:ext cx="333746" cy="307777"/>
          </a:xfrm>
          <a:prstGeom prst="rect">
            <a:avLst/>
          </a:prstGeom>
          <a:noFill/>
        </p:spPr>
        <p:txBody>
          <a:bodyPr wrap="none" rtlCol="0">
            <a:spAutoFit/>
          </a:bodyPr>
          <a:lstStyle/>
          <a:p>
            <a:r>
              <a:rPr lang="en-US" dirty="0"/>
              <a:t>a.</a:t>
            </a:r>
          </a:p>
        </p:txBody>
      </p:sp>
      <p:sp>
        <p:nvSpPr>
          <p:cNvPr id="19" name="TextBox 18">
            <a:extLst>
              <a:ext uri="{FF2B5EF4-FFF2-40B4-BE49-F238E27FC236}">
                <a16:creationId xmlns:a16="http://schemas.microsoft.com/office/drawing/2014/main" id="{E080CDB3-B864-4444-995A-AA5128C4A876}"/>
              </a:ext>
            </a:extLst>
          </p:cNvPr>
          <p:cNvSpPr txBox="1"/>
          <p:nvPr/>
        </p:nvSpPr>
        <p:spPr>
          <a:xfrm>
            <a:off x="4572000" y="1593910"/>
            <a:ext cx="333746" cy="307777"/>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43003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solidFill>
                  <a:schemeClr val="bg1">
                    <a:lumMod val="85000"/>
                  </a:schemeClr>
                </a:solidFill>
              </a:rPr>
              <a:t>How is the Air Transport Network (ATN) structured in terms of nodes (airports) and links (routes)? Is the ATN similar to Social Networks?</a:t>
            </a:r>
          </a:p>
          <a:p>
            <a:pPr>
              <a:spcAft>
                <a:spcPts val="1200"/>
              </a:spcAft>
              <a:buFont typeface="Wingdings" pitchFamily="2" charset="2"/>
              <a:buChar char="ü"/>
            </a:pPr>
            <a:r>
              <a:rPr lang="en-US" i="1" dirty="0">
                <a:solidFill>
                  <a:schemeClr val="bg1">
                    <a:lumMod val="85000"/>
                  </a:schemeClr>
                </a:solidFill>
              </a:rPr>
              <a:t>How to calculate the best route between destinations?</a:t>
            </a:r>
          </a:p>
          <a:p>
            <a:pPr>
              <a:spcAft>
                <a:spcPts val="1200"/>
              </a:spcAft>
              <a:buFont typeface="Wingdings" pitchFamily="2" charset="2"/>
              <a:buChar char="ü"/>
            </a:pPr>
            <a:r>
              <a:rPr lang="en-US" i="1" dirty="0"/>
              <a:t>How to hank the most important airports? How to analyze weakness?</a:t>
            </a:r>
          </a:p>
          <a:p>
            <a:pPr>
              <a:spcAft>
                <a:spcPts val="1200"/>
              </a:spcAft>
              <a:buFont typeface="Wingdings" pitchFamily="2" charset="2"/>
              <a:buChar char="ü"/>
            </a:pPr>
            <a:r>
              <a:rPr lang="en-US" i="1" dirty="0">
                <a:solidFill>
                  <a:schemeClr val="bg1">
                    <a:lumMod val="85000"/>
                  </a:schemeClr>
                </a:solidFill>
              </a:rPr>
              <a:t>How the ATN can be analyzed in terms of communities?</a:t>
            </a:r>
          </a:p>
          <a:p>
            <a:pPr>
              <a:spcAft>
                <a:spcPts val="1200"/>
              </a:spcAft>
              <a:buFont typeface="Wingdings" pitchFamily="2" charset="2"/>
              <a:buChar char="ü"/>
            </a:pPr>
            <a:r>
              <a:rPr lang="en-US" i="1" dirty="0">
                <a:solidFill>
                  <a:schemeClr val="bg1">
                    <a:lumMod val="85000"/>
                  </a:schemeClr>
                </a:solidFill>
              </a:rPr>
              <a:t>How studying ATN can help on human deceases spread prevention?</a:t>
            </a:r>
          </a:p>
          <a:p>
            <a:pPr>
              <a:spcAft>
                <a:spcPts val="1200"/>
              </a:spcAft>
              <a:buFont typeface="Wingdings" pitchFamily="2" charset="2"/>
              <a:buChar char="ü"/>
            </a:pPr>
            <a:r>
              <a:rPr lang="en-US" i="1" dirty="0">
                <a:solidFill>
                  <a:schemeClr val="bg1">
                    <a:lumMod val="85000"/>
                  </a:schemeClr>
                </a:solidFill>
              </a:rPr>
              <a:t>How different are the topologies of distinct Air Companies?</a:t>
            </a:r>
            <a:br>
              <a:rPr lang="en-US" i="1" dirty="0">
                <a:solidFill>
                  <a:schemeClr val="bg1">
                    <a:lumMod val="85000"/>
                  </a:schemeClr>
                </a:solidFill>
              </a:rPr>
            </a:br>
            <a:endParaRPr lang="en-US" i="1" dirty="0">
              <a:solidFill>
                <a:schemeClr val="bg1">
                  <a:lumMod val="85000"/>
                </a:schemeClr>
              </a:solidFill>
            </a:endParaRPr>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171099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Centrality</a:t>
            </a:r>
          </a:p>
        </p:txBody>
      </p:sp>
      <p:pic>
        <p:nvPicPr>
          <p:cNvPr id="3" name="Picture 2">
            <a:extLst>
              <a:ext uri="{FF2B5EF4-FFF2-40B4-BE49-F238E27FC236}">
                <a16:creationId xmlns:a16="http://schemas.microsoft.com/office/drawing/2014/main" id="{ACDD5C66-AC40-8A41-A4FC-00FE452D75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700" y="1168681"/>
            <a:ext cx="6206102" cy="3240354"/>
          </a:xfrm>
          <a:prstGeom prst="rect">
            <a:avLst/>
          </a:prstGeom>
        </p:spPr>
      </p:pic>
      <p:pic>
        <p:nvPicPr>
          <p:cNvPr id="6" name="Picture 5">
            <a:extLst>
              <a:ext uri="{FF2B5EF4-FFF2-40B4-BE49-F238E27FC236}">
                <a16:creationId xmlns:a16="http://schemas.microsoft.com/office/drawing/2014/main" id="{275333E9-F9AC-404E-B615-3A86834982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29403" y="1243388"/>
            <a:ext cx="2256140" cy="3165647"/>
          </a:xfrm>
          <a:prstGeom prst="rect">
            <a:avLst/>
          </a:prstGeom>
        </p:spPr>
      </p:pic>
    </p:spTree>
    <p:extLst>
      <p:ext uri="{BB962C8B-B14F-4D97-AF65-F5344CB8AC3E}">
        <p14:creationId xmlns:p14="http://schemas.microsoft.com/office/powerpoint/2010/main" val="232625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solidFill>
                  <a:schemeClr val="bg1">
                    <a:lumMod val="85000"/>
                  </a:schemeClr>
                </a:solidFill>
              </a:rPr>
              <a:t>How is the Air Transport Network (ATN) structured in terms of nodes (airports) and links (routes)? Is the ATN similar to Social Networks?</a:t>
            </a:r>
          </a:p>
          <a:p>
            <a:pPr>
              <a:spcAft>
                <a:spcPts val="1200"/>
              </a:spcAft>
              <a:buFont typeface="Wingdings" pitchFamily="2" charset="2"/>
              <a:buChar char="ü"/>
            </a:pPr>
            <a:r>
              <a:rPr lang="en-US" i="1" dirty="0">
                <a:solidFill>
                  <a:schemeClr val="bg1">
                    <a:lumMod val="85000"/>
                  </a:schemeClr>
                </a:solidFill>
              </a:rPr>
              <a:t>How to calculate the best route between destinations?</a:t>
            </a:r>
          </a:p>
          <a:p>
            <a:pPr>
              <a:spcAft>
                <a:spcPts val="1200"/>
              </a:spcAft>
              <a:buFont typeface="Wingdings" pitchFamily="2" charset="2"/>
              <a:buChar char="ü"/>
            </a:pPr>
            <a:r>
              <a:rPr lang="en-US" i="1" dirty="0">
                <a:solidFill>
                  <a:schemeClr val="bg1">
                    <a:lumMod val="85000"/>
                  </a:schemeClr>
                </a:solidFill>
              </a:rPr>
              <a:t>How to hank the most important airports? How to analyze weakness?</a:t>
            </a:r>
          </a:p>
          <a:p>
            <a:pPr>
              <a:spcAft>
                <a:spcPts val="1200"/>
              </a:spcAft>
              <a:buFont typeface="Wingdings" pitchFamily="2" charset="2"/>
              <a:buChar char="ü"/>
            </a:pPr>
            <a:r>
              <a:rPr lang="en-US" i="1" dirty="0"/>
              <a:t>How the ATN can be analyzed in terms of communities?</a:t>
            </a:r>
          </a:p>
          <a:p>
            <a:pPr>
              <a:spcAft>
                <a:spcPts val="1200"/>
              </a:spcAft>
              <a:buFont typeface="Wingdings" pitchFamily="2" charset="2"/>
              <a:buChar char="ü"/>
            </a:pPr>
            <a:r>
              <a:rPr lang="en-US" i="1" dirty="0">
                <a:solidFill>
                  <a:schemeClr val="bg1">
                    <a:lumMod val="85000"/>
                  </a:schemeClr>
                </a:solidFill>
              </a:rPr>
              <a:t>How studying ATN can help on human deceases spread prevention?</a:t>
            </a:r>
          </a:p>
          <a:p>
            <a:pPr>
              <a:spcAft>
                <a:spcPts val="1200"/>
              </a:spcAft>
              <a:buFont typeface="Wingdings" pitchFamily="2" charset="2"/>
              <a:buChar char="ü"/>
            </a:pPr>
            <a:r>
              <a:rPr lang="en-US" i="1" dirty="0">
                <a:solidFill>
                  <a:schemeClr val="bg1">
                    <a:lumMod val="85000"/>
                  </a:schemeClr>
                </a:solidFill>
              </a:rPr>
              <a:t>How different are the topologies of distinct Air Companies?</a:t>
            </a:r>
            <a:br>
              <a:rPr lang="en-US" i="1" dirty="0"/>
            </a:br>
            <a:endParaRPr lang="en-US" i="1" dirty="0"/>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141510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Community detection</a:t>
            </a:r>
          </a:p>
        </p:txBody>
      </p:sp>
      <p:pic>
        <p:nvPicPr>
          <p:cNvPr id="2" name="Picture 1">
            <a:extLst>
              <a:ext uri="{FF2B5EF4-FFF2-40B4-BE49-F238E27FC236}">
                <a16:creationId xmlns:a16="http://schemas.microsoft.com/office/drawing/2014/main" id="{C213BFEC-95C7-6844-80CD-DED2CA8EBB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390" y="572700"/>
            <a:ext cx="8445910" cy="4409812"/>
          </a:xfrm>
          <a:prstGeom prst="rect">
            <a:avLst/>
          </a:prstGeom>
        </p:spPr>
      </p:pic>
      <p:sp>
        <p:nvSpPr>
          <p:cNvPr id="3" name="Rectangle 2">
            <a:extLst>
              <a:ext uri="{FF2B5EF4-FFF2-40B4-BE49-F238E27FC236}">
                <a16:creationId xmlns:a16="http://schemas.microsoft.com/office/drawing/2014/main" id="{6996FB88-0756-4A42-B226-2F6DE714220F}"/>
              </a:ext>
            </a:extLst>
          </p:cNvPr>
          <p:cNvSpPr/>
          <p:nvPr/>
        </p:nvSpPr>
        <p:spPr>
          <a:xfrm>
            <a:off x="6942039" y="501939"/>
            <a:ext cx="1951175" cy="307777"/>
          </a:xfrm>
          <a:prstGeom prst="rect">
            <a:avLst/>
          </a:prstGeom>
        </p:spPr>
        <p:txBody>
          <a:bodyPr wrap="none">
            <a:spAutoFit/>
          </a:bodyPr>
          <a:lstStyle/>
          <a:p>
            <a:r>
              <a:rPr lang="en-US" dirty="0">
                <a:solidFill>
                  <a:srgbClr val="404040"/>
                </a:solidFill>
                <a:latin typeface="Lato"/>
              </a:rPr>
              <a:t>Using Louvain algorithm</a:t>
            </a:r>
            <a:endParaRPr lang="en-US" dirty="0"/>
          </a:p>
        </p:txBody>
      </p:sp>
    </p:spTree>
    <p:extLst>
      <p:ext uri="{BB962C8B-B14F-4D97-AF65-F5344CB8AC3E}">
        <p14:creationId xmlns:p14="http://schemas.microsoft.com/office/powerpoint/2010/main" val="367132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Community detection</a:t>
            </a:r>
          </a:p>
        </p:txBody>
      </p:sp>
      <p:pic>
        <p:nvPicPr>
          <p:cNvPr id="3" name="Picture 2">
            <a:extLst>
              <a:ext uri="{FF2B5EF4-FFF2-40B4-BE49-F238E27FC236}">
                <a16:creationId xmlns:a16="http://schemas.microsoft.com/office/drawing/2014/main" id="{31FA3B19-8E46-3E4B-9753-F5FCAEAEED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30336" y="795867"/>
            <a:ext cx="3217333" cy="3683000"/>
          </a:xfrm>
          <a:prstGeom prst="rect">
            <a:avLst/>
          </a:prstGeom>
        </p:spPr>
      </p:pic>
      <p:pic>
        <p:nvPicPr>
          <p:cNvPr id="5" name="Picture 4">
            <a:extLst>
              <a:ext uri="{FF2B5EF4-FFF2-40B4-BE49-F238E27FC236}">
                <a16:creationId xmlns:a16="http://schemas.microsoft.com/office/drawing/2014/main" id="{96E20817-D278-254D-8DCD-1F712FAFDA7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9820" y="1752600"/>
            <a:ext cx="2600113" cy="2542117"/>
          </a:xfrm>
          <a:prstGeom prst="rect">
            <a:avLst/>
          </a:prstGeom>
        </p:spPr>
      </p:pic>
      <p:sp>
        <p:nvSpPr>
          <p:cNvPr id="79" name="Shape 79"/>
          <p:cNvSpPr txBox="1">
            <a:spLocks noGrp="1"/>
          </p:cNvSpPr>
          <p:nvPr>
            <p:ph type="body" idx="1"/>
          </p:nvPr>
        </p:nvSpPr>
        <p:spPr>
          <a:xfrm>
            <a:off x="186267" y="788878"/>
            <a:ext cx="3453553" cy="4214926"/>
          </a:xfrm>
          <a:prstGeom prst="rect">
            <a:avLst/>
          </a:prstGeom>
        </p:spPr>
        <p:txBody>
          <a:bodyPr spcFirstLastPara="1" wrap="square" lIns="91425" tIns="91425" rIns="91425" bIns="91425" anchor="t" anchorCtr="0">
            <a:noAutofit/>
          </a:bodyPr>
          <a:lstStyle/>
          <a:p>
            <a:pPr marL="114300" indent="0">
              <a:buNone/>
            </a:pPr>
            <a:r>
              <a:rPr lang="en-US" sz="1200" dirty="0"/>
              <a:t>On previous map was possible to confirm that the airports are connected in "communities" with some geographic correlation. Even though geographical distance plays a clear role in the definition of the communities, the composition of some of the communities cannot be explained by purely geographical considerations. For example, India is mostly grouped with the Arabic Peninsula countries and with countries in Africa. These facts are consistent with the important role of political factors in determining community structure [4].These facts are consistent with the important role of political factors in determining community structure, as we can see on the Latin America case (Cuba &amp; Venezuela):</a:t>
            </a:r>
          </a:p>
        </p:txBody>
      </p:sp>
    </p:spTree>
    <p:extLst>
      <p:ext uri="{BB962C8B-B14F-4D97-AF65-F5344CB8AC3E}">
        <p14:creationId xmlns:p14="http://schemas.microsoft.com/office/powerpoint/2010/main" val="3858568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solidFill>
                  <a:schemeClr val="bg1">
                    <a:lumMod val="85000"/>
                  </a:schemeClr>
                </a:solidFill>
              </a:rPr>
              <a:t>How is the Air Transport Network (ATN) structured in terms of nodes (airports) and links (routes)? Is the ATN similar to Social Networks?</a:t>
            </a:r>
          </a:p>
          <a:p>
            <a:pPr>
              <a:spcAft>
                <a:spcPts val="1200"/>
              </a:spcAft>
              <a:buFont typeface="Wingdings" pitchFamily="2" charset="2"/>
              <a:buChar char="ü"/>
            </a:pPr>
            <a:r>
              <a:rPr lang="en-US" i="1" dirty="0">
                <a:solidFill>
                  <a:schemeClr val="bg1">
                    <a:lumMod val="85000"/>
                  </a:schemeClr>
                </a:solidFill>
              </a:rPr>
              <a:t>How to calculate the best route between destinations?</a:t>
            </a:r>
          </a:p>
          <a:p>
            <a:pPr>
              <a:spcAft>
                <a:spcPts val="1200"/>
              </a:spcAft>
              <a:buFont typeface="Wingdings" pitchFamily="2" charset="2"/>
              <a:buChar char="ü"/>
            </a:pPr>
            <a:r>
              <a:rPr lang="en-US" i="1" dirty="0">
                <a:solidFill>
                  <a:schemeClr val="bg1">
                    <a:lumMod val="85000"/>
                  </a:schemeClr>
                </a:solidFill>
              </a:rPr>
              <a:t>How to hank the most important airports? How to analyze weakness?</a:t>
            </a:r>
          </a:p>
          <a:p>
            <a:pPr>
              <a:spcAft>
                <a:spcPts val="1200"/>
              </a:spcAft>
              <a:buFont typeface="Wingdings" pitchFamily="2" charset="2"/>
              <a:buChar char="ü"/>
            </a:pPr>
            <a:r>
              <a:rPr lang="en-US" i="1" dirty="0">
                <a:solidFill>
                  <a:schemeClr val="bg1">
                    <a:lumMod val="85000"/>
                  </a:schemeClr>
                </a:solidFill>
              </a:rPr>
              <a:t>How the ATN can be analyzed in terms of communities?</a:t>
            </a:r>
          </a:p>
          <a:p>
            <a:pPr>
              <a:spcAft>
                <a:spcPts val="1200"/>
              </a:spcAft>
              <a:buFont typeface="Wingdings" pitchFamily="2" charset="2"/>
              <a:buChar char="ü"/>
            </a:pPr>
            <a:r>
              <a:rPr lang="en-US" i="1" dirty="0"/>
              <a:t>How studying ATN can help on human deceases spread prevention?</a:t>
            </a:r>
          </a:p>
          <a:p>
            <a:pPr>
              <a:spcAft>
                <a:spcPts val="1200"/>
              </a:spcAft>
              <a:buFont typeface="Wingdings" pitchFamily="2" charset="2"/>
              <a:buChar char="ü"/>
            </a:pPr>
            <a:r>
              <a:rPr lang="en-US" i="1" dirty="0">
                <a:solidFill>
                  <a:schemeClr val="bg1">
                    <a:lumMod val="85000"/>
                  </a:schemeClr>
                </a:solidFill>
              </a:rPr>
              <a:t>How different are the topologies of distinct Air Companies?</a:t>
            </a:r>
            <a:br>
              <a:rPr lang="en-US" i="1" dirty="0"/>
            </a:br>
            <a:endParaRPr lang="en-US" i="1" dirty="0"/>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382829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“Geo mapping” the Air Network – “Ego”</a:t>
            </a:r>
            <a:br>
              <a:rPr lang="en-US" dirty="0"/>
            </a:br>
            <a:endParaRPr lang="en-US" dirty="0"/>
          </a:p>
        </p:txBody>
      </p:sp>
      <p:pic>
        <p:nvPicPr>
          <p:cNvPr id="5" name="Picture 4">
            <a:extLst>
              <a:ext uri="{FF2B5EF4-FFF2-40B4-BE49-F238E27FC236}">
                <a16:creationId xmlns:a16="http://schemas.microsoft.com/office/drawing/2014/main" id="{01AC09B9-DB6E-0449-9BD7-7F6C6EFED8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5534" y="948265"/>
            <a:ext cx="3242733" cy="2980267"/>
          </a:xfrm>
          <a:prstGeom prst="rect">
            <a:avLst/>
          </a:prstGeom>
        </p:spPr>
      </p:pic>
      <p:sp>
        <p:nvSpPr>
          <p:cNvPr id="8" name="Shape 79">
            <a:extLst>
              <a:ext uri="{FF2B5EF4-FFF2-40B4-BE49-F238E27FC236}">
                <a16:creationId xmlns:a16="http://schemas.microsoft.com/office/drawing/2014/main" id="{E684B5CE-3C93-E147-92B3-793018B48834}"/>
              </a:ext>
            </a:extLst>
          </p:cNvPr>
          <p:cNvSpPr txBox="1">
            <a:spLocks noGrp="1"/>
          </p:cNvSpPr>
          <p:nvPr>
            <p:ph type="body" idx="1"/>
          </p:nvPr>
        </p:nvSpPr>
        <p:spPr>
          <a:xfrm>
            <a:off x="2302933" y="3815806"/>
            <a:ext cx="6529367" cy="1238801"/>
          </a:xfrm>
          <a:prstGeom prst="rect">
            <a:avLst/>
          </a:prstGeom>
        </p:spPr>
        <p:txBody>
          <a:bodyPr spcFirstLastPara="1" wrap="square" lIns="91425" tIns="91425" rIns="91425" bIns="91425" anchor="t" anchorCtr="0">
            <a:noAutofit/>
          </a:bodyPr>
          <a:lstStyle/>
          <a:p>
            <a:pPr marL="114300" indent="0">
              <a:buNone/>
            </a:pPr>
            <a:r>
              <a:rPr lang="en-US" sz="1400" dirty="0"/>
              <a:t>Ego networks consist of a focal node ("ego") and the nodes to whom ego is directly connected to (these are called "alters") plus the ties, if any, among the alters. This is a very important tool on Air Transport Network analysis, for example to study how  human decease can spread along the network</a:t>
            </a:r>
            <a:endParaRPr lang="en-US" sz="1050" dirty="0">
              <a:latin typeface="+mn-lt"/>
            </a:endParaRPr>
          </a:p>
        </p:txBody>
      </p:sp>
      <p:pic>
        <p:nvPicPr>
          <p:cNvPr id="2" name="Picture 1">
            <a:extLst>
              <a:ext uri="{FF2B5EF4-FFF2-40B4-BE49-F238E27FC236}">
                <a16:creationId xmlns:a16="http://schemas.microsoft.com/office/drawing/2014/main" id="{1B11C67D-D73D-0C40-AFA3-2F75E2CA40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52255" y="815154"/>
            <a:ext cx="5216056" cy="2758197"/>
          </a:xfrm>
          <a:prstGeom prst="rect">
            <a:avLst/>
          </a:prstGeom>
        </p:spPr>
      </p:pic>
    </p:spTree>
    <p:extLst>
      <p:ext uri="{BB962C8B-B14F-4D97-AF65-F5344CB8AC3E}">
        <p14:creationId xmlns:p14="http://schemas.microsoft.com/office/powerpoint/2010/main" val="334236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dirty="0"/>
              <a:t>Modeling air transport networks aims airline companies to organize their routes in a cost-efficient way and therefore maximize their profits. </a:t>
            </a:r>
          </a:p>
          <a:p>
            <a:pPr>
              <a:spcAft>
                <a:spcPts val="1200"/>
              </a:spcAft>
              <a:buFont typeface="Wingdings" pitchFamily="2" charset="2"/>
              <a:buChar char="ü"/>
            </a:pPr>
            <a:r>
              <a:rPr lang="en-US" dirty="0"/>
              <a:t>Air transport network models are also the tool to investigate system robustness. They help to determine weaknesses of the system in case of various kinds of disruptions. </a:t>
            </a:r>
          </a:p>
          <a:p>
            <a:pPr>
              <a:spcAft>
                <a:spcPts val="1200"/>
              </a:spcAft>
              <a:buFont typeface="Wingdings" pitchFamily="2" charset="2"/>
              <a:buChar char="ü"/>
            </a:pPr>
            <a:r>
              <a:rPr lang="en-US" dirty="0"/>
              <a:t>An alternative application is modeling ”human deceases networks”. Air transport network is used by millions of people every day, therefore it plays key role in the spread of some infections, such as Influenza, H1N1 or SARS</a:t>
            </a:r>
            <a:br>
              <a:rPr lang="en-US" i="1" dirty="0"/>
            </a:br>
            <a:endParaRPr lang="en-US" i="1" dirty="0"/>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Motivation</a:t>
            </a:r>
          </a:p>
        </p:txBody>
      </p:sp>
    </p:spTree>
    <p:extLst>
      <p:ext uri="{BB962C8B-B14F-4D97-AF65-F5344CB8AC3E}">
        <p14:creationId xmlns:p14="http://schemas.microsoft.com/office/powerpoint/2010/main" val="2800544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447177-354A-AC4D-9D31-75889EF1B0CD}"/>
              </a:ext>
            </a:extLst>
          </p:cNvPr>
          <p:cNvPicPr>
            <a:picLocks noChangeAspect="1"/>
          </p:cNvPicPr>
          <p:nvPr/>
        </p:nvPicPr>
        <p:blipFill>
          <a:blip r:embed="rId2"/>
          <a:stretch>
            <a:fillRect/>
          </a:stretch>
        </p:blipFill>
        <p:spPr>
          <a:xfrm>
            <a:off x="0" y="154123"/>
            <a:ext cx="9144000" cy="4835253"/>
          </a:xfrm>
          <a:prstGeom prst="rect">
            <a:avLst/>
          </a:prstGeom>
        </p:spPr>
      </p:pic>
      <p:sp>
        <p:nvSpPr>
          <p:cNvPr id="8" name="Heptagon 7">
            <a:extLst>
              <a:ext uri="{FF2B5EF4-FFF2-40B4-BE49-F238E27FC236}">
                <a16:creationId xmlns:a16="http://schemas.microsoft.com/office/drawing/2014/main" id="{8982ECE8-EDE9-B34E-A2BD-2D8F1904E533}"/>
              </a:ext>
            </a:extLst>
          </p:cNvPr>
          <p:cNvSpPr/>
          <p:nvPr/>
        </p:nvSpPr>
        <p:spPr>
          <a:xfrm>
            <a:off x="2328334" y="1659467"/>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ECC62EA4-C608-EE4D-8FBC-3833CC3E164E}"/>
              </a:ext>
            </a:extLst>
          </p:cNvPr>
          <p:cNvSpPr txBox="1"/>
          <p:nvPr/>
        </p:nvSpPr>
        <p:spPr>
          <a:xfrm>
            <a:off x="2606937" y="78268"/>
            <a:ext cx="4283545" cy="307777"/>
          </a:xfrm>
          <a:prstGeom prst="rect">
            <a:avLst/>
          </a:prstGeom>
          <a:solidFill>
            <a:schemeClr val="bg1"/>
          </a:solidFill>
        </p:spPr>
        <p:txBody>
          <a:bodyPr wrap="none" rtlCol="0">
            <a:spAutoFit/>
          </a:bodyPr>
          <a:lstStyle/>
          <a:p>
            <a:r>
              <a:rPr lang="en-US" dirty="0">
                <a:sym typeface="Wingdings" pitchFamily="2" charset="2"/>
              </a:rPr>
              <a:t>Decease outbreak, having Atlanta as starting point  </a:t>
            </a:r>
            <a:endParaRPr lang="en-US" dirty="0"/>
          </a:p>
        </p:txBody>
      </p:sp>
      <p:sp>
        <p:nvSpPr>
          <p:cNvPr id="3" name="Oval 2">
            <a:extLst>
              <a:ext uri="{FF2B5EF4-FFF2-40B4-BE49-F238E27FC236}">
                <a16:creationId xmlns:a16="http://schemas.microsoft.com/office/drawing/2014/main" id="{300DF030-02F1-304C-A429-0811B673B698}"/>
              </a:ext>
            </a:extLst>
          </p:cNvPr>
          <p:cNvSpPr/>
          <p:nvPr/>
        </p:nvSpPr>
        <p:spPr>
          <a:xfrm>
            <a:off x="5161934" y="3185649"/>
            <a:ext cx="235975" cy="235975"/>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DA3F2F-B898-3D40-8BBD-6856E08A3FD6}"/>
              </a:ext>
            </a:extLst>
          </p:cNvPr>
          <p:cNvSpPr/>
          <p:nvPr/>
        </p:nvSpPr>
        <p:spPr>
          <a:xfrm>
            <a:off x="7624914" y="1602520"/>
            <a:ext cx="235975" cy="235975"/>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732ECD-3D59-AC4F-A9A9-43DCAC763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272" y="2378856"/>
            <a:ext cx="1243804" cy="1213833"/>
          </a:xfrm>
          <a:prstGeom prst="rect">
            <a:avLst/>
          </a:prstGeom>
        </p:spPr>
      </p:pic>
    </p:spTree>
    <p:extLst>
      <p:ext uri="{BB962C8B-B14F-4D97-AF65-F5344CB8AC3E}">
        <p14:creationId xmlns:p14="http://schemas.microsoft.com/office/powerpoint/2010/main" val="177850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AEE653-6063-AE48-968C-30835E674F8A}"/>
              </a:ext>
            </a:extLst>
          </p:cNvPr>
          <p:cNvPicPr>
            <a:picLocks noChangeAspect="1"/>
          </p:cNvPicPr>
          <p:nvPr/>
        </p:nvPicPr>
        <p:blipFill>
          <a:blip r:embed="rId2"/>
          <a:stretch>
            <a:fillRect/>
          </a:stretch>
        </p:blipFill>
        <p:spPr>
          <a:xfrm>
            <a:off x="0" y="154123"/>
            <a:ext cx="9144000" cy="4835253"/>
          </a:xfrm>
          <a:prstGeom prst="rect">
            <a:avLst/>
          </a:prstGeom>
        </p:spPr>
      </p:pic>
      <p:sp>
        <p:nvSpPr>
          <p:cNvPr id="6" name="Heptagon 5">
            <a:extLst>
              <a:ext uri="{FF2B5EF4-FFF2-40B4-BE49-F238E27FC236}">
                <a16:creationId xmlns:a16="http://schemas.microsoft.com/office/drawing/2014/main" id="{E99645B8-0726-3741-AFD9-0998A9435773}"/>
              </a:ext>
            </a:extLst>
          </p:cNvPr>
          <p:cNvSpPr/>
          <p:nvPr/>
        </p:nvSpPr>
        <p:spPr>
          <a:xfrm>
            <a:off x="5105400" y="3132667"/>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TextBox 6">
            <a:extLst>
              <a:ext uri="{FF2B5EF4-FFF2-40B4-BE49-F238E27FC236}">
                <a16:creationId xmlns:a16="http://schemas.microsoft.com/office/drawing/2014/main" id="{DD750994-43A5-AC4F-AC63-76C3E296B378}"/>
              </a:ext>
            </a:extLst>
          </p:cNvPr>
          <p:cNvSpPr txBox="1"/>
          <p:nvPr/>
        </p:nvSpPr>
        <p:spPr>
          <a:xfrm>
            <a:off x="1201469" y="78268"/>
            <a:ext cx="6779420" cy="307777"/>
          </a:xfrm>
          <a:prstGeom prst="rect">
            <a:avLst/>
          </a:prstGeom>
          <a:solidFill>
            <a:schemeClr val="bg1"/>
          </a:solidFill>
        </p:spPr>
        <p:txBody>
          <a:bodyPr wrap="none" rtlCol="0">
            <a:spAutoFit/>
          </a:bodyPr>
          <a:lstStyle/>
          <a:p>
            <a:r>
              <a:rPr lang="en-US" dirty="0">
                <a:sym typeface="Wingdings" pitchFamily="2" charset="2"/>
              </a:rPr>
              <a:t>Decease outbreak, having Atlanta as starting point and Johannesburg as next stop </a:t>
            </a:r>
            <a:endParaRPr lang="en-US" dirty="0"/>
          </a:p>
        </p:txBody>
      </p:sp>
      <p:pic>
        <p:nvPicPr>
          <p:cNvPr id="3" name="Picture 2">
            <a:extLst>
              <a:ext uri="{FF2B5EF4-FFF2-40B4-BE49-F238E27FC236}">
                <a16:creationId xmlns:a16="http://schemas.microsoft.com/office/drawing/2014/main" id="{5880BC27-AB4A-EF42-8EB9-A2841802DF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5843" y="3321527"/>
            <a:ext cx="1014312" cy="989871"/>
          </a:xfrm>
          <a:prstGeom prst="rect">
            <a:avLst/>
          </a:prstGeom>
        </p:spPr>
      </p:pic>
    </p:spTree>
    <p:extLst>
      <p:ext uri="{BB962C8B-B14F-4D97-AF65-F5344CB8AC3E}">
        <p14:creationId xmlns:p14="http://schemas.microsoft.com/office/powerpoint/2010/main" val="304517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917A2C-048A-DD4C-992F-D54FA4FFFA30}"/>
              </a:ext>
            </a:extLst>
          </p:cNvPr>
          <p:cNvPicPr>
            <a:picLocks noChangeAspect="1"/>
          </p:cNvPicPr>
          <p:nvPr/>
        </p:nvPicPr>
        <p:blipFill>
          <a:blip r:embed="rId2"/>
          <a:stretch>
            <a:fillRect/>
          </a:stretch>
        </p:blipFill>
        <p:spPr>
          <a:xfrm>
            <a:off x="0" y="154123"/>
            <a:ext cx="9144000" cy="4835253"/>
          </a:xfrm>
          <a:prstGeom prst="rect">
            <a:avLst/>
          </a:prstGeom>
        </p:spPr>
      </p:pic>
      <p:sp>
        <p:nvSpPr>
          <p:cNvPr id="6" name="Heptagon 5">
            <a:extLst>
              <a:ext uri="{FF2B5EF4-FFF2-40B4-BE49-F238E27FC236}">
                <a16:creationId xmlns:a16="http://schemas.microsoft.com/office/drawing/2014/main" id="{87771108-CB16-8745-8E19-A7753CE225BC}"/>
              </a:ext>
            </a:extLst>
          </p:cNvPr>
          <p:cNvSpPr/>
          <p:nvPr/>
        </p:nvSpPr>
        <p:spPr>
          <a:xfrm>
            <a:off x="7543800" y="1553635"/>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TextBox 6">
            <a:extLst>
              <a:ext uri="{FF2B5EF4-FFF2-40B4-BE49-F238E27FC236}">
                <a16:creationId xmlns:a16="http://schemas.microsoft.com/office/drawing/2014/main" id="{09352A09-2667-8046-BE66-F968C4C9A053}"/>
              </a:ext>
            </a:extLst>
          </p:cNvPr>
          <p:cNvSpPr txBox="1"/>
          <p:nvPr/>
        </p:nvSpPr>
        <p:spPr>
          <a:xfrm>
            <a:off x="1201469" y="78268"/>
            <a:ext cx="6064481" cy="307777"/>
          </a:xfrm>
          <a:prstGeom prst="rect">
            <a:avLst/>
          </a:prstGeom>
          <a:solidFill>
            <a:schemeClr val="bg1"/>
          </a:solidFill>
        </p:spPr>
        <p:txBody>
          <a:bodyPr wrap="none" rtlCol="0">
            <a:spAutoFit/>
          </a:bodyPr>
          <a:lstStyle/>
          <a:p>
            <a:r>
              <a:rPr lang="en-US" dirty="0">
                <a:sym typeface="Wingdings" pitchFamily="2" charset="2"/>
              </a:rPr>
              <a:t>Decease outbreak, having Atlanta as starting point and Seoul as next stop </a:t>
            </a:r>
            <a:endParaRPr lang="en-US" dirty="0"/>
          </a:p>
        </p:txBody>
      </p:sp>
      <p:pic>
        <p:nvPicPr>
          <p:cNvPr id="4" name="Picture 3">
            <a:extLst>
              <a:ext uri="{FF2B5EF4-FFF2-40B4-BE49-F238E27FC236}">
                <a16:creationId xmlns:a16="http://schemas.microsoft.com/office/drawing/2014/main" id="{EFA59C8D-BB85-6F40-AFB9-2955D0C20B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7720" y="3163019"/>
            <a:ext cx="1062178" cy="1036583"/>
          </a:xfrm>
          <a:prstGeom prst="rect">
            <a:avLst/>
          </a:prstGeom>
        </p:spPr>
      </p:pic>
    </p:spTree>
    <p:extLst>
      <p:ext uri="{BB962C8B-B14F-4D97-AF65-F5344CB8AC3E}">
        <p14:creationId xmlns:p14="http://schemas.microsoft.com/office/powerpoint/2010/main" val="102304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alpha val="46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B8CD97-9313-E848-BEDA-9345DA6DDFD2}"/>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Effect>
                      <a14:brightnessContrast contrast="-48000"/>
                    </a14:imgEffect>
                  </a14:imgLayer>
                </a14:imgProps>
              </a:ext>
              <a:ext uri="{28A0092B-C50C-407E-A947-70E740481C1C}">
                <a14:useLocalDpi xmlns:a14="http://schemas.microsoft.com/office/drawing/2010/main"/>
              </a:ext>
            </a:extLst>
          </a:blip>
          <a:stretch>
            <a:fillRect/>
          </a:stretch>
        </p:blipFill>
        <p:spPr>
          <a:xfrm>
            <a:off x="0" y="148166"/>
            <a:ext cx="9144000" cy="4813300"/>
          </a:xfrm>
          <a:prstGeom prst="rect">
            <a:avLst/>
          </a:prstGeom>
        </p:spPr>
      </p:pic>
      <p:sp>
        <p:nvSpPr>
          <p:cNvPr id="7" name="Heptagon 6">
            <a:extLst>
              <a:ext uri="{FF2B5EF4-FFF2-40B4-BE49-F238E27FC236}">
                <a16:creationId xmlns:a16="http://schemas.microsoft.com/office/drawing/2014/main" id="{355FEE6D-90FF-0F4A-AB96-7EF26487FD61}"/>
              </a:ext>
            </a:extLst>
          </p:cNvPr>
          <p:cNvSpPr/>
          <p:nvPr/>
        </p:nvSpPr>
        <p:spPr>
          <a:xfrm>
            <a:off x="2328334" y="1659467"/>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Heptagon 8">
            <a:extLst>
              <a:ext uri="{FF2B5EF4-FFF2-40B4-BE49-F238E27FC236}">
                <a16:creationId xmlns:a16="http://schemas.microsoft.com/office/drawing/2014/main" id="{104AD1DC-142D-9845-8B2A-87E2D8BAF925}"/>
              </a:ext>
            </a:extLst>
          </p:cNvPr>
          <p:cNvSpPr/>
          <p:nvPr/>
        </p:nvSpPr>
        <p:spPr>
          <a:xfrm>
            <a:off x="5105400" y="3132667"/>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Heptagon 9">
            <a:extLst>
              <a:ext uri="{FF2B5EF4-FFF2-40B4-BE49-F238E27FC236}">
                <a16:creationId xmlns:a16="http://schemas.microsoft.com/office/drawing/2014/main" id="{A4250F15-514B-1F46-A93D-D1DA8B152F65}"/>
              </a:ext>
            </a:extLst>
          </p:cNvPr>
          <p:cNvSpPr/>
          <p:nvPr/>
        </p:nvSpPr>
        <p:spPr>
          <a:xfrm>
            <a:off x="7543800" y="1553635"/>
            <a:ext cx="296333" cy="279400"/>
          </a:xfrm>
          <a:prstGeom prst="heptagon">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TextBox 10">
            <a:extLst>
              <a:ext uri="{FF2B5EF4-FFF2-40B4-BE49-F238E27FC236}">
                <a16:creationId xmlns:a16="http://schemas.microsoft.com/office/drawing/2014/main" id="{284EBD4E-6FE9-0040-A3D4-45AB15A9C45C}"/>
              </a:ext>
            </a:extLst>
          </p:cNvPr>
          <p:cNvSpPr txBox="1"/>
          <p:nvPr/>
        </p:nvSpPr>
        <p:spPr>
          <a:xfrm>
            <a:off x="3729168" y="156633"/>
            <a:ext cx="1854995" cy="307777"/>
          </a:xfrm>
          <a:prstGeom prst="rect">
            <a:avLst/>
          </a:prstGeom>
          <a:noFill/>
        </p:spPr>
        <p:txBody>
          <a:bodyPr wrap="none" rtlCol="0">
            <a:spAutoFit/>
          </a:bodyPr>
          <a:lstStyle/>
          <a:p>
            <a:r>
              <a:rPr lang="en-US" dirty="0">
                <a:sym typeface="Wingdings" pitchFamily="2" charset="2"/>
              </a:rPr>
              <a:t>JNB  </a:t>
            </a:r>
            <a:r>
              <a:rPr lang="en-US" dirty="0"/>
              <a:t>ATL </a:t>
            </a:r>
            <a:r>
              <a:rPr lang="en-US" dirty="0">
                <a:sym typeface="Wingdings" pitchFamily="2" charset="2"/>
              </a:rPr>
              <a:t> ICN </a:t>
            </a:r>
            <a:endParaRPr lang="en-US" dirty="0"/>
          </a:p>
        </p:txBody>
      </p:sp>
      <p:pic>
        <p:nvPicPr>
          <p:cNvPr id="13" name="Picture 12">
            <a:extLst>
              <a:ext uri="{FF2B5EF4-FFF2-40B4-BE49-F238E27FC236}">
                <a16:creationId xmlns:a16="http://schemas.microsoft.com/office/drawing/2014/main" id="{0A519A58-60FE-574F-9824-EA687B87A3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272" y="2378856"/>
            <a:ext cx="1243804" cy="1213833"/>
          </a:xfrm>
          <a:prstGeom prst="rect">
            <a:avLst/>
          </a:prstGeom>
        </p:spPr>
      </p:pic>
      <p:pic>
        <p:nvPicPr>
          <p:cNvPr id="14" name="Picture 13">
            <a:extLst>
              <a:ext uri="{FF2B5EF4-FFF2-40B4-BE49-F238E27FC236}">
                <a16:creationId xmlns:a16="http://schemas.microsoft.com/office/drawing/2014/main" id="{EEC0B6FE-3BA8-634E-8B53-07014DFEE1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7720" y="3163019"/>
            <a:ext cx="1062178" cy="1036583"/>
          </a:xfrm>
          <a:prstGeom prst="rect">
            <a:avLst/>
          </a:prstGeom>
        </p:spPr>
      </p:pic>
      <p:pic>
        <p:nvPicPr>
          <p:cNvPr id="15" name="Picture 14">
            <a:extLst>
              <a:ext uri="{FF2B5EF4-FFF2-40B4-BE49-F238E27FC236}">
                <a16:creationId xmlns:a16="http://schemas.microsoft.com/office/drawing/2014/main" id="{D33AFDDC-69BB-3C45-9404-3471AD5B0BD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93663" y="3311695"/>
            <a:ext cx="1014312" cy="989871"/>
          </a:xfrm>
          <a:prstGeom prst="rect">
            <a:avLst/>
          </a:prstGeom>
        </p:spPr>
      </p:pic>
    </p:spTree>
    <p:extLst>
      <p:ext uri="{BB962C8B-B14F-4D97-AF65-F5344CB8AC3E}">
        <p14:creationId xmlns:p14="http://schemas.microsoft.com/office/powerpoint/2010/main" val="234461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solidFill>
                  <a:schemeClr val="bg1">
                    <a:lumMod val="85000"/>
                  </a:schemeClr>
                </a:solidFill>
              </a:rPr>
              <a:t>How is the Air Transport Network (ATN) structured in terms of nodes (airports) and links (routes)? Is the ATN similar to Social Networks?</a:t>
            </a:r>
          </a:p>
          <a:p>
            <a:pPr>
              <a:spcAft>
                <a:spcPts val="1200"/>
              </a:spcAft>
              <a:buFont typeface="Wingdings" pitchFamily="2" charset="2"/>
              <a:buChar char="ü"/>
            </a:pPr>
            <a:r>
              <a:rPr lang="en-US" i="1" dirty="0">
                <a:solidFill>
                  <a:schemeClr val="bg1">
                    <a:lumMod val="85000"/>
                  </a:schemeClr>
                </a:solidFill>
              </a:rPr>
              <a:t>How to calculate the best route between destinations?</a:t>
            </a:r>
          </a:p>
          <a:p>
            <a:pPr>
              <a:spcAft>
                <a:spcPts val="1200"/>
              </a:spcAft>
              <a:buFont typeface="Wingdings" pitchFamily="2" charset="2"/>
              <a:buChar char="ü"/>
            </a:pPr>
            <a:r>
              <a:rPr lang="en-US" i="1" dirty="0">
                <a:solidFill>
                  <a:schemeClr val="bg1">
                    <a:lumMod val="85000"/>
                  </a:schemeClr>
                </a:solidFill>
              </a:rPr>
              <a:t>How to hank the most important airports? How to analyze weakness?</a:t>
            </a:r>
          </a:p>
          <a:p>
            <a:pPr>
              <a:spcAft>
                <a:spcPts val="1200"/>
              </a:spcAft>
              <a:buFont typeface="Wingdings" pitchFamily="2" charset="2"/>
              <a:buChar char="ü"/>
            </a:pPr>
            <a:r>
              <a:rPr lang="en-US" i="1" dirty="0">
                <a:solidFill>
                  <a:schemeClr val="bg1">
                    <a:lumMod val="85000"/>
                  </a:schemeClr>
                </a:solidFill>
              </a:rPr>
              <a:t>How the ATN can be analyzed in terms of communities?</a:t>
            </a:r>
          </a:p>
          <a:p>
            <a:pPr>
              <a:spcAft>
                <a:spcPts val="1200"/>
              </a:spcAft>
              <a:buFont typeface="Wingdings" pitchFamily="2" charset="2"/>
              <a:buChar char="ü"/>
            </a:pPr>
            <a:r>
              <a:rPr lang="en-US" i="1" dirty="0">
                <a:solidFill>
                  <a:schemeClr val="bg1">
                    <a:lumMod val="85000"/>
                  </a:schemeClr>
                </a:solidFill>
              </a:rPr>
              <a:t>How studying ATN can help on human deceases spread prevention?</a:t>
            </a:r>
          </a:p>
          <a:p>
            <a:pPr>
              <a:spcAft>
                <a:spcPts val="1200"/>
              </a:spcAft>
              <a:buFont typeface="Wingdings" pitchFamily="2" charset="2"/>
              <a:buChar char="ü"/>
            </a:pPr>
            <a:r>
              <a:rPr lang="en-US" i="1" dirty="0"/>
              <a:t>How different are the topologies of distinct Air Companies?</a:t>
            </a:r>
            <a:br>
              <a:rPr lang="en-US" i="1" dirty="0"/>
            </a:br>
            <a:endParaRPr lang="en-US" i="1" dirty="0"/>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333967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Comparing Air Companies Topologies</a:t>
            </a:r>
            <a:br>
              <a:rPr lang="en-US" dirty="0"/>
            </a:br>
            <a:br>
              <a:rPr lang="en-US" dirty="0"/>
            </a:br>
            <a:endParaRPr lang="en-US" dirty="0"/>
          </a:p>
        </p:txBody>
      </p:sp>
      <p:sp>
        <p:nvSpPr>
          <p:cNvPr id="9" name="Rectangle 8">
            <a:extLst>
              <a:ext uri="{FF2B5EF4-FFF2-40B4-BE49-F238E27FC236}">
                <a16:creationId xmlns:a16="http://schemas.microsoft.com/office/drawing/2014/main" id="{EAC7AB99-70FB-5A4E-8D12-DBEA11CBC15B}"/>
              </a:ext>
            </a:extLst>
          </p:cNvPr>
          <p:cNvSpPr/>
          <p:nvPr/>
        </p:nvSpPr>
        <p:spPr>
          <a:xfrm>
            <a:off x="311700" y="4257320"/>
            <a:ext cx="8520600" cy="646331"/>
          </a:xfrm>
          <a:prstGeom prst="rect">
            <a:avLst/>
          </a:prstGeom>
        </p:spPr>
        <p:txBody>
          <a:bodyPr wrap="square">
            <a:spAutoFit/>
          </a:bodyPr>
          <a:lstStyle/>
          <a:p>
            <a:r>
              <a:rPr lang="en-US" sz="1200" dirty="0"/>
              <a:t>Looking on both air companies network distribution, we can verify what is described on [6], that the structure of of low-cost airlines, as Ryanair, the biggest European low-cost company, has a densely connected core, in opposition to companies as LATAM or other big companies. </a:t>
            </a:r>
          </a:p>
        </p:txBody>
      </p:sp>
      <p:sp>
        <p:nvSpPr>
          <p:cNvPr id="10" name="Rectangle 9">
            <a:extLst>
              <a:ext uri="{FF2B5EF4-FFF2-40B4-BE49-F238E27FC236}">
                <a16:creationId xmlns:a16="http://schemas.microsoft.com/office/drawing/2014/main" id="{F1537632-98B4-2444-B638-919DF0C78438}"/>
              </a:ext>
            </a:extLst>
          </p:cNvPr>
          <p:cNvSpPr/>
          <p:nvPr/>
        </p:nvSpPr>
        <p:spPr>
          <a:xfrm>
            <a:off x="3188082" y="587968"/>
            <a:ext cx="875654" cy="307777"/>
          </a:xfrm>
          <a:prstGeom prst="rect">
            <a:avLst/>
          </a:prstGeom>
        </p:spPr>
        <p:txBody>
          <a:bodyPr wrap="square">
            <a:spAutoFit/>
          </a:bodyPr>
          <a:lstStyle/>
          <a:p>
            <a:r>
              <a:rPr lang="en-US" dirty="0"/>
              <a:t>LATAM</a:t>
            </a:r>
          </a:p>
        </p:txBody>
      </p:sp>
      <p:sp>
        <p:nvSpPr>
          <p:cNvPr id="12" name="Rectangle 11">
            <a:extLst>
              <a:ext uri="{FF2B5EF4-FFF2-40B4-BE49-F238E27FC236}">
                <a16:creationId xmlns:a16="http://schemas.microsoft.com/office/drawing/2014/main" id="{1598E0C5-7DF9-E94D-B3C2-172509D139C5}"/>
              </a:ext>
            </a:extLst>
          </p:cNvPr>
          <p:cNvSpPr/>
          <p:nvPr/>
        </p:nvSpPr>
        <p:spPr>
          <a:xfrm>
            <a:off x="3633536" y="2655194"/>
            <a:ext cx="1110088" cy="307777"/>
          </a:xfrm>
          <a:prstGeom prst="rect">
            <a:avLst/>
          </a:prstGeom>
        </p:spPr>
        <p:txBody>
          <a:bodyPr wrap="square">
            <a:spAutoFit/>
          </a:bodyPr>
          <a:lstStyle/>
          <a:p>
            <a:r>
              <a:rPr lang="en-US" dirty="0"/>
              <a:t>RYANAIR</a:t>
            </a:r>
          </a:p>
        </p:txBody>
      </p:sp>
      <p:pic>
        <p:nvPicPr>
          <p:cNvPr id="2" name="Picture 1">
            <a:extLst>
              <a:ext uri="{FF2B5EF4-FFF2-40B4-BE49-F238E27FC236}">
                <a16:creationId xmlns:a16="http://schemas.microsoft.com/office/drawing/2014/main" id="{2BF94B26-12BD-8A4E-B620-08BFFE3C2F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6477" y="990973"/>
            <a:ext cx="4186470" cy="3237012"/>
          </a:xfrm>
          <a:prstGeom prst="rect">
            <a:avLst/>
          </a:prstGeom>
        </p:spPr>
      </p:pic>
      <p:pic>
        <p:nvPicPr>
          <p:cNvPr id="8" name="Picture 7">
            <a:extLst>
              <a:ext uri="{FF2B5EF4-FFF2-40B4-BE49-F238E27FC236}">
                <a16:creationId xmlns:a16="http://schemas.microsoft.com/office/drawing/2014/main" id="{0CAD4D06-41FB-0C4C-B439-6ADC415AC53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48047" y="2962971"/>
            <a:ext cx="1273392" cy="1228737"/>
          </a:xfrm>
          <a:prstGeom prst="rect">
            <a:avLst/>
          </a:prstGeom>
        </p:spPr>
      </p:pic>
      <p:pic>
        <p:nvPicPr>
          <p:cNvPr id="3" name="Picture 2">
            <a:extLst>
              <a:ext uri="{FF2B5EF4-FFF2-40B4-BE49-F238E27FC236}">
                <a16:creationId xmlns:a16="http://schemas.microsoft.com/office/drawing/2014/main" id="{21A8F9B2-9D38-664F-A3AC-2A1E13E009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1053" y="491727"/>
            <a:ext cx="2818735" cy="3736258"/>
          </a:xfrm>
          <a:prstGeom prst="rect">
            <a:avLst/>
          </a:prstGeom>
        </p:spPr>
      </p:pic>
      <p:pic>
        <p:nvPicPr>
          <p:cNvPr id="6" name="Picture 5">
            <a:extLst>
              <a:ext uri="{FF2B5EF4-FFF2-40B4-BE49-F238E27FC236}">
                <a16:creationId xmlns:a16="http://schemas.microsoft.com/office/drawing/2014/main" id="{4B7C00A1-2A53-BB48-9CD9-2430995C6CB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245639" y="824511"/>
            <a:ext cx="1277201" cy="1244008"/>
          </a:xfrm>
          <a:prstGeom prst="rect">
            <a:avLst/>
          </a:prstGeom>
        </p:spPr>
      </p:pic>
    </p:spTree>
    <p:extLst>
      <p:ext uri="{BB962C8B-B14F-4D97-AF65-F5344CB8AC3E}">
        <p14:creationId xmlns:p14="http://schemas.microsoft.com/office/powerpoint/2010/main" val="2954588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Conclusion</a:t>
            </a:r>
          </a:p>
        </p:txBody>
      </p:sp>
      <p:sp>
        <p:nvSpPr>
          <p:cNvPr id="79" name="Shape 79"/>
          <p:cNvSpPr txBox="1">
            <a:spLocks noGrp="1"/>
          </p:cNvSpPr>
          <p:nvPr>
            <p:ph type="body" idx="1"/>
          </p:nvPr>
        </p:nvSpPr>
        <p:spPr>
          <a:xfrm>
            <a:off x="186267" y="687273"/>
            <a:ext cx="8737178" cy="3808527"/>
          </a:xfrm>
          <a:prstGeom prst="rect">
            <a:avLst/>
          </a:prstGeom>
        </p:spPr>
        <p:txBody>
          <a:bodyPr spcFirstLastPara="1" wrap="square" lIns="91425" tIns="91425" rIns="91425" bIns="91425" anchor="t" anchorCtr="0">
            <a:noAutofit/>
          </a:bodyPr>
          <a:lstStyle/>
          <a:p>
            <a:pPr marL="114300" indent="0">
              <a:buNone/>
            </a:pPr>
            <a:r>
              <a:rPr lang="en-US" sz="1400" dirty="0"/>
              <a:t>On this project, the main idea, was to analyze the structure of the world-wide air transport network, understanding how we could define the best possible routes between two destinations, not only in economic terms, but also to prevent the spread of human deceases. </a:t>
            </a:r>
          </a:p>
          <a:p>
            <a:pPr marL="114300" indent="0">
              <a:buNone/>
            </a:pPr>
            <a:endParaRPr lang="en-US" sz="1400" dirty="0"/>
          </a:p>
          <a:p>
            <a:pPr marL="114300" indent="0">
              <a:buNone/>
            </a:pPr>
            <a:r>
              <a:rPr lang="en-US" sz="1400" dirty="0"/>
              <a:t>The study enables us to unveil a number of significant results. The worldwide air transport network is a "Small-World" network (*), similar to social networks as Facebook, in which (</a:t>
            </a:r>
            <a:r>
              <a:rPr lang="en-US" sz="1400" dirty="0" err="1"/>
              <a:t>i</a:t>
            </a:r>
            <a:r>
              <a:rPr lang="en-US" sz="1400" dirty="0"/>
              <a:t>) the number of nonstop connections from a given city and (ii) the number of shortest paths going through a given city have distributions that are scale-free. Surprisingly, the nodes with more connections are not always the most central in the network. We hypothesize that the origin of such a behavior is the metacommunity structure of the network. We find the communities in the network and demonstrate that their structure can only be understood in terms of both geographical and political considerations.</a:t>
            </a:r>
          </a:p>
          <a:p>
            <a:pPr marL="114300" indent="0">
              <a:buNone/>
            </a:pPr>
            <a:endParaRPr lang="en-US" sz="1400" dirty="0"/>
          </a:p>
          <a:p>
            <a:pPr marL="114300" indent="0">
              <a:buNone/>
            </a:pPr>
            <a:r>
              <a:rPr lang="en-US" sz="1400" dirty="0"/>
              <a:t>(*) According </a:t>
            </a:r>
            <a:r>
              <a:rPr lang="en-US" sz="1400" dirty="0" err="1"/>
              <a:t>Barabasi</a:t>
            </a:r>
            <a:r>
              <a:rPr lang="en-US" sz="1400" dirty="0"/>
              <a:t>, the presence of hubs in scale-free networks affect the small world property. "Airlines build hubs precisely to decrease the number of hops (stops) between two airports". </a:t>
            </a:r>
            <a:r>
              <a:rPr lang="en-US" sz="1400" dirty="0" err="1"/>
              <a:t>Barabasi</a:t>
            </a:r>
            <a:r>
              <a:rPr lang="en-US" sz="1400" dirty="0"/>
              <a:t> calls networks in this regime "Ultra-Small, as the hubs radically reduce the path length.</a:t>
            </a:r>
          </a:p>
          <a:p>
            <a:pPr marL="114300" indent="0">
              <a:buNone/>
            </a:pPr>
            <a:endParaRPr lang="en-US" sz="1400" dirty="0"/>
          </a:p>
        </p:txBody>
      </p:sp>
    </p:spTree>
    <p:extLst>
      <p:ext uri="{BB962C8B-B14F-4D97-AF65-F5344CB8AC3E}">
        <p14:creationId xmlns:p14="http://schemas.microsoft.com/office/powerpoint/2010/main" val="290100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Resources</a:t>
            </a:r>
          </a:p>
        </p:txBody>
      </p:sp>
      <p:sp>
        <p:nvSpPr>
          <p:cNvPr id="6" name="Text Placeholder 5">
            <a:extLst>
              <a:ext uri="{FF2B5EF4-FFF2-40B4-BE49-F238E27FC236}">
                <a16:creationId xmlns:a16="http://schemas.microsoft.com/office/drawing/2014/main" id="{4EE13783-DBFE-434E-B274-2F980AEA454C}"/>
              </a:ext>
            </a:extLst>
          </p:cNvPr>
          <p:cNvSpPr>
            <a:spLocks noGrp="1"/>
          </p:cNvSpPr>
          <p:nvPr>
            <p:ph type="body" idx="1"/>
          </p:nvPr>
        </p:nvSpPr>
        <p:spPr>
          <a:xfrm>
            <a:off x="311700" y="678342"/>
            <a:ext cx="8520600" cy="4122258"/>
          </a:xfrm>
        </p:spPr>
        <p:txBody>
          <a:bodyPr/>
          <a:lstStyle/>
          <a:p>
            <a:pPr marL="114300" indent="0">
              <a:buNone/>
            </a:pPr>
            <a:br>
              <a:rPr lang="en-US" dirty="0"/>
            </a:br>
            <a:r>
              <a:rPr lang="en-US" dirty="0"/>
              <a:t>1. </a:t>
            </a:r>
            <a:r>
              <a:rPr lang="en-US" dirty="0">
                <a:hlinkClick r:id="rId3"/>
              </a:rPr>
              <a:t>Networking Science</a:t>
            </a:r>
            <a:endParaRPr lang="en-US" dirty="0"/>
          </a:p>
          <a:p>
            <a:pPr marL="114300" indent="0">
              <a:buNone/>
            </a:pPr>
            <a:r>
              <a:rPr lang="en-US" dirty="0"/>
              <a:t>2. </a:t>
            </a:r>
            <a:r>
              <a:rPr lang="en-US" dirty="0">
                <a:hlinkClick r:id="rId4"/>
              </a:rPr>
              <a:t>Think Complexity</a:t>
            </a:r>
            <a:endParaRPr lang="en-US" dirty="0"/>
          </a:p>
          <a:p>
            <a:pPr marL="114300" indent="0">
              <a:buNone/>
            </a:pPr>
            <a:r>
              <a:rPr lang="en-US" dirty="0"/>
              <a:t>3. </a:t>
            </a:r>
            <a:r>
              <a:rPr lang="en-US" dirty="0">
                <a:hlinkClick r:id="rId5"/>
              </a:rPr>
              <a:t>IPython Cookbook, Second Edition</a:t>
            </a:r>
            <a:endParaRPr lang="en-US" dirty="0"/>
          </a:p>
          <a:p>
            <a:pPr marL="114300" indent="0">
              <a:buNone/>
            </a:pPr>
            <a:r>
              <a:rPr lang="en-US" dirty="0"/>
              <a:t>4. </a:t>
            </a:r>
            <a:r>
              <a:rPr lang="en-US" dirty="0">
                <a:hlinkClick r:id="rId6"/>
              </a:rPr>
              <a:t>The worldwide air transportation network</a:t>
            </a:r>
            <a:endParaRPr lang="en-US" dirty="0"/>
          </a:p>
          <a:p>
            <a:pPr marL="114300" indent="0">
              <a:buNone/>
            </a:pPr>
            <a:r>
              <a:rPr lang="en-US" dirty="0"/>
              <a:t>5. </a:t>
            </a:r>
            <a:r>
              <a:rPr lang="en-US" dirty="0">
                <a:hlinkClick r:id="rId7"/>
              </a:rPr>
              <a:t>Revealing the structure of the world airline network</a:t>
            </a:r>
            <a:endParaRPr lang="en-US" dirty="0"/>
          </a:p>
          <a:p>
            <a:pPr marL="114300" indent="0">
              <a:buNone/>
            </a:pPr>
            <a:r>
              <a:rPr lang="en-US" dirty="0"/>
              <a:t>6. </a:t>
            </a:r>
            <a:r>
              <a:rPr lang="en-US" dirty="0">
                <a:hlinkClick r:id="rId8"/>
              </a:rPr>
              <a:t>Modelling the Air Transport with Complex Networks: a short review</a:t>
            </a:r>
            <a:endParaRPr lang="en-US" dirty="0"/>
          </a:p>
          <a:p>
            <a:pPr marL="114300" indent="0">
              <a:buNone/>
            </a:pPr>
            <a:r>
              <a:rPr lang="en-US" dirty="0"/>
              <a:t>7. </a:t>
            </a:r>
            <a:r>
              <a:rPr lang="en-US" dirty="0">
                <a:hlinkClick r:id="rId9"/>
              </a:rPr>
              <a:t>Reliability Analysis for Aviation Airline Network Based on Complex Network</a:t>
            </a:r>
            <a:endParaRPr lang="en-US" dirty="0"/>
          </a:p>
          <a:p>
            <a:pPr marL="114300" indent="0">
              <a:buNone/>
            </a:pPr>
            <a:r>
              <a:rPr lang="en-US" dirty="0"/>
              <a:t>8. </a:t>
            </a:r>
            <a:r>
              <a:rPr lang="en-US" dirty="0">
                <a:hlinkClick r:id="rId10"/>
              </a:rPr>
              <a:t>Finding The Shortest Path, With A Little Help From Dijkstra</a:t>
            </a:r>
            <a:endParaRPr lang="en-US" dirty="0"/>
          </a:p>
          <a:p>
            <a:pPr marL="114300" indent="0">
              <a:buNone/>
            </a:pPr>
            <a:r>
              <a:rPr lang="en-US" dirty="0"/>
              <a:t>9. </a:t>
            </a:r>
            <a:r>
              <a:rPr lang="en-US" dirty="0">
                <a:hlinkClick r:id="rId11"/>
              </a:rPr>
              <a:t>An Introduction to Graph Theory and Network Analysis</a:t>
            </a:r>
            <a:r>
              <a:rPr lang="en-US" dirty="0"/>
              <a:t> </a:t>
            </a:r>
          </a:p>
          <a:p>
            <a:pPr marL="114300" indent="0">
              <a:buNone/>
            </a:pPr>
            <a:r>
              <a:rPr lang="en-US" dirty="0"/>
              <a:t>10. </a:t>
            </a:r>
            <a:r>
              <a:rPr lang="en-US" dirty="0">
                <a:hlinkClick r:id="rId12"/>
              </a:rPr>
              <a:t>Catching that flight: Visualizing social network with </a:t>
            </a:r>
            <a:r>
              <a:rPr lang="en-US" dirty="0" err="1">
                <a:hlinkClick r:id="rId12"/>
              </a:rPr>
              <a:t>Networkx</a:t>
            </a:r>
            <a:r>
              <a:rPr lang="en-US" dirty="0">
                <a:hlinkClick r:id="rId12"/>
              </a:rPr>
              <a:t> and </a:t>
            </a:r>
            <a:r>
              <a:rPr lang="en-US" dirty="0" err="1">
                <a:hlinkClick r:id="rId12"/>
              </a:rPr>
              <a:t>Basemap</a:t>
            </a:r>
            <a:endParaRPr lang="en-US" dirty="0"/>
          </a:p>
          <a:p>
            <a:pPr marL="114300" indent="0">
              <a:buNone/>
            </a:pPr>
            <a:r>
              <a:rPr lang="en-US" dirty="0"/>
              <a:t>11. </a:t>
            </a:r>
            <a:r>
              <a:rPr lang="en-US" dirty="0">
                <a:hlinkClick r:id="rId13"/>
              </a:rPr>
              <a:t>The Hidden Geometry of Complex, Network-Driven Contagion Phenomena</a:t>
            </a:r>
            <a:endParaRPr lang="en-US" dirty="0"/>
          </a:p>
          <a:p>
            <a:pPr marL="114300" indent="0">
              <a:buNone/>
            </a:pPr>
            <a:br>
              <a:rPr lang="en-US" dirty="0"/>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E91685-8CE3-EC47-8459-83242160E9D4}"/>
              </a:ext>
            </a:extLst>
          </p:cNvPr>
          <p:cNvSpPr>
            <a:spLocks noGrp="1"/>
          </p:cNvSpPr>
          <p:nvPr>
            <p:ph type="body" idx="1"/>
          </p:nvPr>
        </p:nvSpPr>
        <p:spPr/>
        <p:txBody>
          <a:bodyPr/>
          <a:lstStyle/>
          <a:p>
            <a:r>
              <a:rPr lang="en-US" dirty="0"/>
              <a:t>Datasets:</a:t>
            </a:r>
          </a:p>
          <a:p>
            <a:pPr lvl="1"/>
            <a:r>
              <a:rPr lang="en-US" dirty="0">
                <a:hlinkClick r:id="rId2"/>
              </a:rPr>
              <a:t>https://github.com/Mjrovai/UDD_Master_Data_Science/tree/master/NS101-WW_Air_Transport_Network/data</a:t>
            </a:r>
            <a:endParaRPr lang="en-US" dirty="0"/>
          </a:p>
          <a:p>
            <a:endParaRPr lang="en-US" dirty="0"/>
          </a:p>
          <a:p>
            <a:r>
              <a:rPr lang="en-US" dirty="0"/>
              <a:t>Notebook:</a:t>
            </a:r>
          </a:p>
          <a:p>
            <a:pPr lvl="1"/>
            <a:r>
              <a:rPr lang="en-US" dirty="0">
                <a:hlinkClick r:id="rId3"/>
              </a:rPr>
              <a:t>https://github.com/Mjrovai/UDD_Master_Data_Science/tree/master/NS101-WW_Air_Transport_Network</a:t>
            </a:r>
            <a:endParaRPr lang="en-US" dirty="0"/>
          </a:p>
          <a:p>
            <a:pPr lvl="1"/>
            <a:endParaRPr lang="en-US" dirty="0"/>
          </a:p>
          <a:p>
            <a:pPr lvl="1"/>
            <a:endParaRPr lang="en-US" dirty="0"/>
          </a:p>
        </p:txBody>
      </p:sp>
      <p:sp>
        <p:nvSpPr>
          <p:cNvPr id="4" name="Shape 78">
            <a:extLst>
              <a:ext uri="{FF2B5EF4-FFF2-40B4-BE49-F238E27FC236}">
                <a16:creationId xmlns:a16="http://schemas.microsoft.com/office/drawing/2014/main" id="{930C5709-B69E-4D4D-8995-CB8973CA060C}"/>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Notebook and Datasets</a:t>
            </a:r>
          </a:p>
        </p:txBody>
      </p:sp>
    </p:spTree>
    <p:extLst>
      <p:ext uri="{BB962C8B-B14F-4D97-AF65-F5344CB8AC3E}">
        <p14:creationId xmlns:p14="http://schemas.microsoft.com/office/powerpoint/2010/main" val="3495309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231140"/>
            <a:ext cx="8520600" cy="2052600"/>
          </a:xfrm>
          <a:prstGeom prst="rect">
            <a:avLst/>
          </a:prstGeom>
        </p:spPr>
        <p:txBody>
          <a:bodyPr spcFirstLastPara="1" wrap="square" lIns="91425" tIns="91425" rIns="91425" bIns="91425" anchor="b" anchorCtr="0">
            <a:noAutofit/>
          </a:bodyPr>
          <a:lstStyle/>
          <a:p>
            <a:pPr algn="r"/>
            <a:r>
              <a:rPr lang="en-US" b="1" dirty="0"/>
              <a:t>Thank you</a:t>
            </a:r>
          </a:p>
        </p:txBody>
      </p:sp>
      <p:sp>
        <p:nvSpPr>
          <p:cNvPr id="55" name="Shape 55"/>
          <p:cNvSpPr txBox="1">
            <a:spLocks noGrp="1"/>
          </p:cNvSpPr>
          <p:nvPr>
            <p:ph type="subTitle" idx="1"/>
          </p:nvPr>
        </p:nvSpPr>
        <p:spPr>
          <a:xfrm>
            <a:off x="311692" y="3320690"/>
            <a:ext cx="8520600" cy="7926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en" dirty="0"/>
              <a:t>Marcelo José </a:t>
            </a:r>
            <a:r>
              <a:rPr lang="en" dirty="0" err="1"/>
              <a:t>Rovai</a:t>
            </a:r>
            <a:endParaRPr dirty="0"/>
          </a:p>
        </p:txBody>
      </p:sp>
      <p:sp>
        <p:nvSpPr>
          <p:cNvPr id="4" name="Rectangle 3">
            <a:extLst>
              <a:ext uri="{FF2B5EF4-FFF2-40B4-BE49-F238E27FC236}">
                <a16:creationId xmlns:a16="http://schemas.microsoft.com/office/drawing/2014/main" id="{0E4A2C44-9C6A-D44F-A9B1-670712BE436D}"/>
              </a:ext>
            </a:extLst>
          </p:cNvPr>
          <p:cNvSpPr/>
          <p:nvPr/>
        </p:nvSpPr>
        <p:spPr>
          <a:xfrm>
            <a:off x="5310182" y="4398925"/>
            <a:ext cx="3522118" cy="307777"/>
          </a:xfrm>
          <a:prstGeom prst="rect">
            <a:avLst/>
          </a:prstGeom>
        </p:spPr>
        <p:txBody>
          <a:bodyPr wrap="none">
            <a:spAutoFit/>
          </a:bodyPr>
          <a:lstStyle/>
          <a:p>
            <a:pPr algn="r"/>
            <a:r>
              <a:rPr lang="en-US" b="1" dirty="0">
                <a:latin typeface="Helvetica Neue" panose="02000503000000020004" pitchFamily="2" charset="0"/>
              </a:rPr>
              <a:t>Santiago, Chile              March 19</a:t>
            </a:r>
            <a:r>
              <a:rPr lang="en-US" b="1" baseline="30000" dirty="0">
                <a:latin typeface="Helvetica Neue" panose="02000503000000020004" pitchFamily="2" charset="0"/>
              </a:rPr>
              <a:t>th</a:t>
            </a:r>
            <a:r>
              <a:rPr lang="en-US" b="1" dirty="0">
                <a:latin typeface="Helvetica Neue" panose="02000503000000020004" pitchFamily="2" charset="0"/>
              </a:rPr>
              <a:t> 2019</a:t>
            </a:r>
          </a:p>
        </p:txBody>
      </p:sp>
      <p:pic>
        <p:nvPicPr>
          <p:cNvPr id="5" name="Picture 4">
            <a:extLst>
              <a:ext uri="{FF2B5EF4-FFF2-40B4-BE49-F238E27FC236}">
                <a16:creationId xmlns:a16="http://schemas.microsoft.com/office/drawing/2014/main" id="{94242CA2-7AAF-9E42-8CF9-C7BC0DD2DBA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14793" y="130566"/>
            <a:ext cx="2117499" cy="612464"/>
          </a:xfrm>
          <a:prstGeom prst="rect">
            <a:avLst/>
          </a:prstGeom>
        </p:spPr>
      </p:pic>
    </p:spTree>
    <p:extLst>
      <p:ext uri="{BB962C8B-B14F-4D97-AF65-F5344CB8AC3E}">
        <p14:creationId xmlns:p14="http://schemas.microsoft.com/office/powerpoint/2010/main" val="35645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t>How is the Air Transport Network (ATN) structured in terms of nodes (airports) and links (routes)? Is the ATN similar to Social Networks?</a:t>
            </a:r>
          </a:p>
          <a:p>
            <a:pPr>
              <a:spcAft>
                <a:spcPts val="1200"/>
              </a:spcAft>
              <a:buFont typeface="Wingdings" pitchFamily="2" charset="2"/>
              <a:buChar char="ü"/>
            </a:pPr>
            <a:r>
              <a:rPr lang="en-US" i="1" dirty="0">
                <a:solidFill>
                  <a:schemeClr val="bg1">
                    <a:lumMod val="85000"/>
                  </a:schemeClr>
                </a:solidFill>
              </a:rPr>
              <a:t>How to calculate the best route between destinations?</a:t>
            </a:r>
          </a:p>
          <a:p>
            <a:pPr>
              <a:spcAft>
                <a:spcPts val="1200"/>
              </a:spcAft>
              <a:buFont typeface="Wingdings" pitchFamily="2" charset="2"/>
              <a:buChar char="ü"/>
            </a:pPr>
            <a:r>
              <a:rPr lang="en-US" i="1" dirty="0">
                <a:solidFill>
                  <a:schemeClr val="bg1">
                    <a:lumMod val="85000"/>
                  </a:schemeClr>
                </a:solidFill>
              </a:rPr>
              <a:t>How to hank the most important airports? How to analyze weakness?</a:t>
            </a:r>
          </a:p>
          <a:p>
            <a:pPr>
              <a:spcAft>
                <a:spcPts val="1200"/>
              </a:spcAft>
              <a:buFont typeface="Wingdings" pitchFamily="2" charset="2"/>
              <a:buChar char="ü"/>
            </a:pPr>
            <a:r>
              <a:rPr lang="en-US" i="1" dirty="0">
                <a:solidFill>
                  <a:schemeClr val="bg1">
                    <a:lumMod val="85000"/>
                  </a:schemeClr>
                </a:solidFill>
              </a:rPr>
              <a:t>How the ATN can be analyzed in terms of communities?</a:t>
            </a:r>
          </a:p>
          <a:p>
            <a:pPr>
              <a:spcAft>
                <a:spcPts val="1200"/>
              </a:spcAft>
              <a:buFont typeface="Wingdings" pitchFamily="2" charset="2"/>
              <a:buChar char="ü"/>
            </a:pPr>
            <a:r>
              <a:rPr lang="en-US" i="1" dirty="0">
                <a:solidFill>
                  <a:schemeClr val="bg1">
                    <a:lumMod val="85000"/>
                  </a:schemeClr>
                </a:solidFill>
              </a:rPr>
              <a:t>How studying ATN can help on human deceases spread prevention?</a:t>
            </a:r>
          </a:p>
          <a:p>
            <a:pPr>
              <a:spcAft>
                <a:spcPts val="1200"/>
              </a:spcAft>
              <a:buFont typeface="Wingdings" pitchFamily="2" charset="2"/>
              <a:buChar char="ü"/>
            </a:pPr>
            <a:r>
              <a:rPr lang="en-US" i="1" dirty="0">
                <a:solidFill>
                  <a:schemeClr val="bg1">
                    <a:lumMod val="85000"/>
                  </a:schemeClr>
                </a:solidFill>
              </a:rPr>
              <a:t>How different are the topologies of distinct Air Companies?</a:t>
            </a:r>
            <a:br>
              <a:rPr lang="en-US" i="1" dirty="0">
                <a:solidFill>
                  <a:schemeClr val="bg1">
                    <a:lumMod val="85000"/>
                  </a:schemeClr>
                </a:solidFill>
              </a:rPr>
            </a:br>
            <a:endParaRPr lang="en-US" i="1" dirty="0">
              <a:solidFill>
                <a:schemeClr val="bg1">
                  <a:lumMod val="85000"/>
                </a:schemeClr>
              </a:solidFill>
            </a:endParaRPr>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71669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0207"/>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Dataset</a:t>
            </a:r>
            <a:endParaRPr dirty="0"/>
          </a:p>
        </p:txBody>
      </p:sp>
      <p:sp>
        <p:nvSpPr>
          <p:cNvPr id="73" name="Shape 73"/>
          <p:cNvSpPr txBox="1">
            <a:spLocks noGrp="1"/>
          </p:cNvSpPr>
          <p:nvPr>
            <p:ph type="body" idx="1"/>
          </p:nvPr>
        </p:nvSpPr>
        <p:spPr>
          <a:xfrm>
            <a:off x="0" y="876651"/>
            <a:ext cx="5292436" cy="3796597"/>
          </a:xfrm>
          <a:prstGeom prst="rect">
            <a:avLst/>
          </a:prstGeom>
        </p:spPr>
        <p:txBody>
          <a:bodyPr spcFirstLastPara="1" wrap="square" lIns="91425" tIns="91425" rIns="91425" bIns="91425" anchor="t" anchorCtr="0">
            <a:noAutofit/>
          </a:bodyPr>
          <a:lstStyle/>
          <a:p>
            <a:pPr marL="0" indent="0" fontAlgn="base">
              <a:spcAft>
                <a:spcPts val="1200"/>
              </a:spcAft>
              <a:buSzPct val="100000"/>
              <a:buNone/>
            </a:pPr>
            <a:endParaRPr lang="en-US" sz="100" dirty="0">
              <a:latin typeface="+mn-lt"/>
            </a:endParaRPr>
          </a:p>
          <a:p>
            <a:pPr marL="571500" indent="-228600" fontAlgn="base">
              <a:spcAft>
                <a:spcPts val="1200"/>
              </a:spcAft>
              <a:buSzPct val="100000"/>
              <a:buFont typeface="+mj-lt"/>
              <a:buAutoNum type="arabicPeriod"/>
            </a:pPr>
            <a:r>
              <a:rPr lang="en-US" sz="1200" dirty="0">
                <a:latin typeface="+mn-lt"/>
              </a:rPr>
              <a:t>“</a:t>
            </a:r>
            <a:r>
              <a:rPr lang="en-US" sz="1200" dirty="0" err="1">
                <a:latin typeface="+mn-lt"/>
              </a:rPr>
              <a:t>OpenFlights</a:t>
            </a:r>
            <a:r>
              <a:rPr lang="en-US" sz="1200" dirty="0">
                <a:latin typeface="+mn-lt"/>
              </a:rPr>
              <a:t> Airports Database” </a:t>
            </a:r>
            <a:r>
              <a:rPr lang="en-US" sz="1200" dirty="0"/>
              <a:t>(January 2017)</a:t>
            </a:r>
            <a:r>
              <a:rPr lang="en-US" sz="1200" dirty="0">
                <a:latin typeface="+mn-lt"/>
              </a:rPr>
              <a:t>:</a:t>
            </a:r>
          </a:p>
          <a:p>
            <a:pPr lvl="1" indent="-228600" fontAlgn="base">
              <a:spcBef>
                <a:spcPts val="0"/>
              </a:spcBef>
              <a:spcAft>
                <a:spcPts val="1200"/>
              </a:spcAft>
              <a:buSzPct val="100000"/>
            </a:pPr>
            <a:r>
              <a:rPr lang="en-US" sz="1200" dirty="0">
                <a:latin typeface="+mn-lt"/>
              </a:rPr>
              <a:t>Over 10,000 airports (Lat, Long, Alt, IATA code)</a:t>
            </a:r>
          </a:p>
          <a:p>
            <a:pPr lvl="1" indent="-228600" fontAlgn="base">
              <a:spcBef>
                <a:spcPts val="0"/>
              </a:spcBef>
              <a:spcAft>
                <a:spcPts val="1200"/>
              </a:spcAft>
              <a:buSzPct val="100000"/>
            </a:pPr>
            <a:r>
              <a:rPr lang="en-US" sz="1200" dirty="0">
                <a:latin typeface="+mn-lt"/>
                <a:hlinkClick r:id="rId3">
                  <a:extLst>
                    <a:ext uri="{A12FA001-AC4F-418D-AE19-62706E023703}">
                      <ahyp:hlinkClr xmlns:ahyp="http://schemas.microsoft.com/office/drawing/2018/hyperlinkcolor" val="tx"/>
                    </a:ext>
                  </a:extLst>
                </a:hlinkClick>
              </a:rPr>
              <a:t>https://raw.githubusercontent.com/jpatokal/openflights/master/data/airports.dat</a:t>
            </a:r>
            <a:endParaRPr lang="en-US" sz="1200" dirty="0">
              <a:latin typeface="+mn-lt"/>
            </a:endParaRPr>
          </a:p>
          <a:p>
            <a:pPr marL="0" indent="0" fontAlgn="base">
              <a:spcAft>
                <a:spcPts val="1200"/>
              </a:spcAft>
              <a:buSzPct val="100000"/>
              <a:buNone/>
            </a:pPr>
            <a:endParaRPr lang="en-US" sz="200" dirty="0">
              <a:latin typeface="+mn-lt"/>
            </a:endParaRPr>
          </a:p>
          <a:p>
            <a:pPr marL="571500" indent="-228600" fontAlgn="base">
              <a:spcAft>
                <a:spcPts val="1200"/>
              </a:spcAft>
              <a:buSzPct val="100000"/>
              <a:buFont typeface="+mj-lt"/>
              <a:buAutoNum type="arabicPeriod"/>
            </a:pPr>
            <a:r>
              <a:rPr lang="en-US" sz="1200" dirty="0">
                <a:latin typeface="+mn-lt"/>
              </a:rPr>
              <a:t>“</a:t>
            </a:r>
            <a:r>
              <a:rPr lang="en-US" sz="1200" dirty="0" err="1">
                <a:latin typeface="+mn-lt"/>
              </a:rPr>
              <a:t>OpenFlights</a:t>
            </a:r>
            <a:r>
              <a:rPr lang="en-US" sz="1200" dirty="0">
                <a:latin typeface="+mn-lt"/>
              </a:rPr>
              <a:t>/Airline Route Mapper Route Database” (</a:t>
            </a:r>
            <a:r>
              <a:rPr lang="en-US" sz="1200" dirty="0"/>
              <a:t>June 2014)</a:t>
            </a:r>
            <a:r>
              <a:rPr lang="en-US" sz="1200" dirty="0">
                <a:latin typeface="+mn-lt"/>
              </a:rPr>
              <a:t>:</a:t>
            </a:r>
          </a:p>
          <a:p>
            <a:pPr lvl="1" indent="-228600" fontAlgn="base">
              <a:spcBef>
                <a:spcPts val="0"/>
              </a:spcBef>
              <a:spcAft>
                <a:spcPts val="1200"/>
              </a:spcAft>
              <a:buSzPct val="100000"/>
            </a:pPr>
            <a:r>
              <a:rPr lang="en-US" sz="1200" dirty="0">
                <a:latin typeface="+mn-lt"/>
              </a:rPr>
              <a:t>67,663 routes </a:t>
            </a:r>
          </a:p>
          <a:p>
            <a:pPr lvl="1" indent="-228600" fontAlgn="base">
              <a:spcBef>
                <a:spcPts val="0"/>
              </a:spcBef>
              <a:spcAft>
                <a:spcPts val="1200"/>
              </a:spcAft>
              <a:buSzPct val="100000"/>
            </a:pPr>
            <a:r>
              <a:rPr lang="en-US" sz="1200" dirty="0">
                <a:latin typeface="+mn-lt"/>
              </a:rPr>
              <a:t> 3,321 airports</a:t>
            </a:r>
          </a:p>
          <a:p>
            <a:pPr lvl="1" indent="-228600" fontAlgn="base">
              <a:spcBef>
                <a:spcPts val="0"/>
              </a:spcBef>
              <a:spcAft>
                <a:spcPts val="1200"/>
              </a:spcAft>
              <a:buSzPct val="100000"/>
            </a:pPr>
            <a:r>
              <a:rPr lang="en-US" sz="1200" dirty="0">
                <a:latin typeface="+mn-lt"/>
              </a:rPr>
              <a:t>548 airlines</a:t>
            </a:r>
          </a:p>
          <a:p>
            <a:pPr lvl="1" indent="-228600" fontAlgn="base">
              <a:spcBef>
                <a:spcPts val="0"/>
              </a:spcBef>
              <a:spcAft>
                <a:spcPts val="1200"/>
              </a:spcAft>
              <a:buSzPct val="100000"/>
            </a:pPr>
            <a:r>
              <a:rPr lang="en-US" sz="1200" dirty="0">
                <a:latin typeface="+mn-lt"/>
                <a:hlinkClick r:id="rId4">
                  <a:extLst>
                    <a:ext uri="{A12FA001-AC4F-418D-AE19-62706E023703}">
                      <ahyp:hlinkClr xmlns:ahyp="http://schemas.microsoft.com/office/drawing/2018/hyperlinkcolor" val="tx"/>
                    </a:ext>
                  </a:extLst>
                </a:hlinkClick>
              </a:rPr>
              <a:t>https://raw.githubusercontent.com/jpatokal/openflights/master/data/routes.dat</a:t>
            </a:r>
            <a:endParaRPr lang="en-US" sz="1200" dirty="0">
              <a:latin typeface="+mn-lt"/>
            </a:endParaRPr>
          </a:p>
          <a:p>
            <a:pPr marL="114300" indent="0">
              <a:spcAft>
                <a:spcPts val="1200"/>
              </a:spcAft>
              <a:buNone/>
            </a:pPr>
            <a:endParaRPr lang="en-US" sz="1400" dirty="0"/>
          </a:p>
        </p:txBody>
      </p:sp>
      <p:pic>
        <p:nvPicPr>
          <p:cNvPr id="6" name="Picture 5">
            <a:extLst>
              <a:ext uri="{FF2B5EF4-FFF2-40B4-BE49-F238E27FC236}">
                <a16:creationId xmlns:a16="http://schemas.microsoft.com/office/drawing/2014/main" id="{8F1A68EB-75D4-234A-BCA3-F090AA8B1E5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92800" y="701553"/>
            <a:ext cx="2847137" cy="3257535"/>
          </a:xfrm>
          <a:prstGeom prst="rect">
            <a:avLst/>
          </a:prstGeom>
        </p:spPr>
      </p:pic>
      <p:pic>
        <p:nvPicPr>
          <p:cNvPr id="7" name="Picture 6">
            <a:extLst>
              <a:ext uri="{FF2B5EF4-FFF2-40B4-BE49-F238E27FC236}">
                <a16:creationId xmlns:a16="http://schemas.microsoft.com/office/drawing/2014/main" id="{34ECCE69-2037-E74E-9B7B-C1711D59A5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49407" y="3836922"/>
            <a:ext cx="1062268" cy="1062268"/>
          </a:xfrm>
          <a:prstGeom prst="rect">
            <a:avLst/>
          </a:prstGeom>
        </p:spPr>
      </p:pic>
      <p:pic>
        <p:nvPicPr>
          <p:cNvPr id="8" name="Picture 7">
            <a:extLst>
              <a:ext uri="{FF2B5EF4-FFF2-40B4-BE49-F238E27FC236}">
                <a16:creationId xmlns:a16="http://schemas.microsoft.com/office/drawing/2014/main" id="{4694D880-7C9A-DB43-9F34-43C548A467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33410" y="4519213"/>
            <a:ext cx="2528294" cy="308069"/>
          </a:xfrm>
          <a:prstGeom prst="rect">
            <a:avLst/>
          </a:prstGeom>
        </p:spPr>
      </p:pic>
      <p:sp>
        <p:nvSpPr>
          <p:cNvPr id="4" name="TextBox 3">
            <a:extLst>
              <a:ext uri="{FF2B5EF4-FFF2-40B4-BE49-F238E27FC236}">
                <a16:creationId xmlns:a16="http://schemas.microsoft.com/office/drawing/2014/main" id="{462514FD-1FA3-EA40-95D8-4F53EF90C1FA}"/>
              </a:ext>
            </a:extLst>
          </p:cNvPr>
          <p:cNvSpPr txBox="1"/>
          <p:nvPr/>
        </p:nvSpPr>
        <p:spPr>
          <a:xfrm>
            <a:off x="4831546" y="4578547"/>
            <a:ext cx="428322" cy="200055"/>
          </a:xfrm>
          <a:prstGeom prst="rect">
            <a:avLst/>
          </a:prstGeom>
          <a:noFill/>
        </p:spPr>
        <p:txBody>
          <a:bodyPr wrap="none" rtlCol="0">
            <a:spAutoFit/>
          </a:bodyPr>
          <a:lstStyle/>
          <a:p>
            <a:r>
              <a:rPr lang="en-US" sz="700" dirty="0" err="1"/>
              <a:t>dist</a:t>
            </a:r>
            <a:r>
              <a:rPr lang="en-US" sz="700" dirty="0"/>
              <a:t> = </a:t>
            </a:r>
          </a:p>
        </p:txBody>
      </p:sp>
      <p:sp>
        <p:nvSpPr>
          <p:cNvPr id="5" name="Oval 4">
            <a:extLst>
              <a:ext uri="{FF2B5EF4-FFF2-40B4-BE49-F238E27FC236}">
                <a16:creationId xmlns:a16="http://schemas.microsoft.com/office/drawing/2014/main" id="{4902C364-DDF2-5A4F-A3A7-1EA4E3640A05}"/>
              </a:ext>
            </a:extLst>
          </p:cNvPr>
          <p:cNvSpPr/>
          <p:nvPr/>
        </p:nvSpPr>
        <p:spPr>
          <a:xfrm>
            <a:off x="8183418" y="1191491"/>
            <a:ext cx="323273" cy="184727"/>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DECD80-BB89-5647-9CA2-1113493992DB}"/>
              </a:ext>
            </a:extLst>
          </p:cNvPr>
          <p:cNvSpPr/>
          <p:nvPr/>
        </p:nvSpPr>
        <p:spPr>
          <a:xfrm>
            <a:off x="4824831" y="4594426"/>
            <a:ext cx="323273" cy="184727"/>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32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Creating an Air Transport Network graph </a:t>
            </a:r>
          </a:p>
        </p:txBody>
      </p:sp>
      <p:pic>
        <p:nvPicPr>
          <p:cNvPr id="2" name="Picture 1">
            <a:extLst>
              <a:ext uri="{FF2B5EF4-FFF2-40B4-BE49-F238E27FC236}">
                <a16:creationId xmlns:a16="http://schemas.microsoft.com/office/drawing/2014/main" id="{B9D60C2B-BED3-9B48-80D8-5BCE00AEDB4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2811" y="572699"/>
            <a:ext cx="4280790" cy="4353783"/>
          </a:xfrm>
          <a:prstGeom prst="rect">
            <a:avLst/>
          </a:prstGeom>
        </p:spPr>
      </p:pic>
      <p:cxnSp>
        <p:nvCxnSpPr>
          <p:cNvPr id="7" name="Straight Arrow Connector 6">
            <a:extLst>
              <a:ext uri="{FF2B5EF4-FFF2-40B4-BE49-F238E27FC236}">
                <a16:creationId xmlns:a16="http://schemas.microsoft.com/office/drawing/2014/main" id="{BE1CA39A-326B-4943-A102-3006CE0C484C}"/>
              </a:ext>
            </a:extLst>
          </p:cNvPr>
          <p:cNvCxnSpPr>
            <a:cxnSpLocks/>
          </p:cNvCxnSpPr>
          <p:nvPr/>
        </p:nvCxnSpPr>
        <p:spPr>
          <a:xfrm flipH="1" flipV="1">
            <a:off x="2557371" y="3277084"/>
            <a:ext cx="3371198" cy="437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BC77947-77F8-7045-B432-EF3482E71BD9}"/>
              </a:ext>
            </a:extLst>
          </p:cNvPr>
          <p:cNvSpPr/>
          <p:nvPr/>
        </p:nvSpPr>
        <p:spPr>
          <a:xfrm>
            <a:off x="5965513" y="2906674"/>
            <a:ext cx="1218603" cy="246221"/>
          </a:xfrm>
          <a:prstGeom prst="rect">
            <a:avLst/>
          </a:prstGeom>
        </p:spPr>
        <p:txBody>
          <a:bodyPr wrap="none">
            <a:spAutoFit/>
          </a:bodyPr>
          <a:lstStyle/>
          <a:p>
            <a:r>
              <a:rPr lang="en-US" sz="1000" dirty="0"/>
              <a:t>Giant Component </a:t>
            </a:r>
          </a:p>
        </p:txBody>
      </p:sp>
      <p:pic>
        <p:nvPicPr>
          <p:cNvPr id="10" name="Picture 9">
            <a:extLst>
              <a:ext uri="{FF2B5EF4-FFF2-40B4-BE49-F238E27FC236}">
                <a16:creationId xmlns:a16="http://schemas.microsoft.com/office/drawing/2014/main" id="{41C7AD4F-6DDE-BE44-A7D3-3ED86425BB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37899" y="3093074"/>
            <a:ext cx="2314918" cy="1369035"/>
          </a:xfrm>
          <a:prstGeom prst="rect">
            <a:avLst/>
          </a:prstGeom>
        </p:spPr>
      </p:pic>
      <p:pic>
        <p:nvPicPr>
          <p:cNvPr id="12" name="Picture 11">
            <a:extLst>
              <a:ext uri="{FF2B5EF4-FFF2-40B4-BE49-F238E27FC236}">
                <a16:creationId xmlns:a16="http://schemas.microsoft.com/office/drawing/2014/main" id="{124C05D1-8200-DD4F-862F-91F9F94255B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602138" y="1200293"/>
            <a:ext cx="1146702" cy="905550"/>
          </a:xfrm>
          <a:prstGeom prst="rect">
            <a:avLst/>
          </a:prstGeom>
        </p:spPr>
      </p:pic>
      <p:sp>
        <p:nvSpPr>
          <p:cNvPr id="16" name="Rectangle 15">
            <a:extLst>
              <a:ext uri="{FF2B5EF4-FFF2-40B4-BE49-F238E27FC236}">
                <a16:creationId xmlns:a16="http://schemas.microsoft.com/office/drawing/2014/main" id="{7B226E64-76B9-5D4A-9EC1-4A32CD4F4C2E}"/>
              </a:ext>
            </a:extLst>
          </p:cNvPr>
          <p:cNvSpPr/>
          <p:nvPr/>
        </p:nvSpPr>
        <p:spPr>
          <a:xfrm>
            <a:off x="2557371" y="1013034"/>
            <a:ext cx="1236236" cy="246221"/>
          </a:xfrm>
          <a:prstGeom prst="rect">
            <a:avLst/>
          </a:prstGeom>
        </p:spPr>
        <p:txBody>
          <a:bodyPr wrap="none">
            <a:spAutoFit/>
          </a:bodyPr>
          <a:lstStyle/>
          <a:p>
            <a:r>
              <a:rPr lang="en-US" sz="1000" dirty="0"/>
              <a:t>Complete Network</a:t>
            </a:r>
          </a:p>
        </p:txBody>
      </p:sp>
      <p:sp>
        <p:nvSpPr>
          <p:cNvPr id="4" name="Rectangle 3">
            <a:extLst>
              <a:ext uri="{FF2B5EF4-FFF2-40B4-BE49-F238E27FC236}">
                <a16:creationId xmlns:a16="http://schemas.microsoft.com/office/drawing/2014/main" id="{6507DFD8-B9F9-F64C-AF6D-88378685C374}"/>
              </a:ext>
            </a:extLst>
          </p:cNvPr>
          <p:cNvSpPr/>
          <p:nvPr/>
        </p:nvSpPr>
        <p:spPr>
          <a:xfrm>
            <a:off x="4313896" y="901535"/>
            <a:ext cx="4599515" cy="2046714"/>
          </a:xfrm>
          <a:prstGeom prst="rect">
            <a:avLst/>
          </a:prstGeom>
        </p:spPr>
        <p:txBody>
          <a:bodyPr wrap="square">
            <a:spAutoFit/>
          </a:bodyPr>
          <a:lstStyle/>
          <a:p>
            <a:pPr marL="285750" indent="-285750">
              <a:spcAft>
                <a:spcPts val="600"/>
              </a:spcAft>
              <a:buFont typeface="Arial" panose="020B0604020202020204" pitchFamily="34" charset="0"/>
              <a:buChar char="•"/>
            </a:pPr>
            <a:r>
              <a:rPr lang="en-US" dirty="0"/>
              <a:t>Graph is not connected, having a giant component that contains more than 99% of all airports. </a:t>
            </a:r>
          </a:p>
          <a:p>
            <a:pPr marL="285750" indent="-285750">
              <a:spcAft>
                <a:spcPts val="600"/>
              </a:spcAft>
              <a:buFont typeface="Arial" panose="020B0604020202020204" pitchFamily="34" charset="0"/>
              <a:buChar char="•"/>
            </a:pPr>
            <a:r>
              <a:rPr lang="en-US" dirty="0">
                <a:solidFill>
                  <a:schemeClr val="dk2"/>
                </a:solidFill>
                <a:latin typeface="+mn-lt"/>
              </a:rPr>
              <a:t>The giant component was used (undirect graph)</a:t>
            </a:r>
          </a:p>
          <a:p>
            <a:pPr marL="285750" indent="-285750">
              <a:spcAft>
                <a:spcPts val="600"/>
              </a:spcAft>
              <a:buFont typeface="Arial" panose="020B0604020202020204" pitchFamily="34" charset="0"/>
              <a:buChar char="•"/>
            </a:pPr>
            <a:r>
              <a:rPr lang="en-US" dirty="0">
                <a:solidFill>
                  <a:schemeClr val="dk2"/>
                </a:solidFill>
                <a:latin typeface="+mn-lt"/>
              </a:rPr>
              <a:t>The nodes are airports and its attributes are altitude and geo position.</a:t>
            </a:r>
          </a:p>
          <a:p>
            <a:pPr marL="285750" indent="-285750">
              <a:spcAft>
                <a:spcPts val="600"/>
              </a:spcAft>
              <a:buFont typeface="Arial" panose="020B0604020202020204" pitchFamily="34" charset="0"/>
              <a:buChar char="•"/>
            </a:pPr>
            <a:r>
              <a:rPr lang="en-US" dirty="0">
                <a:solidFill>
                  <a:schemeClr val="dk2"/>
                </a:solidFill>
                <a:latin typeface="+mn-lt"/>
              </a:rPr>
              <a:t>The links, are routes between 2 airports and its attributes are airline, distance and aircraft used. 	</a:t>
            </a:r>
          </a:p>
        </p:txBody>
      </p:sp>
    </p:spTree>
    <p:extLst>
      <p:ext uri="{BB962C8B-B14F-4D97-AF65-F5344CB8AC3E}">
        <p14:creationId xmlns:p14="http://schemas.microsoft.com/office/powerpoint/2010/main" val="396750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Networking Analysis</a:t>
            </a:r>
          </a:p>
        </p:txBody>
      </p:sp>
      <p:pic>
        <p:nvPicPr>
          <p:cNvPr id="4" name="Picture 3">
            <a:extLst>
              <a:ext uri="{FF2B5EF4-FFF2-40B4-BE49-F238E27FC236}">
                <a16:creationId xmlns:a16="http://schemas.microsoft.com/office/drawing/2014/main" id="{257A4570-60A9-ED4D-A6E7-4BBC680DA8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6339" y="653823"/>
            <a:ext cx="2925960" cy="2080683"/>
          </a:xfrm>
          <a:prstGeom prst="rect">
            <a:avLst/>
          </a:prstGeom>
        </p:spPr>
      </p:pic>
      <p:pic>
        <p:nvPicPr>
          <p:cNvPr id="5" name="Picture 4">
            <a:extLst>
              <a:ext uri="{FF2B5EF4-FFF2-40B4-BE49-F238E27FC236}">
                <a16:creationId xmlns:a16="http://schemas.microsoft.com/office/drawing/2014/main" id="{3C8C724D-CCA3-6342-AE7B-E3A2AA0640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1700" y="2815630"/>
            <a:ext cx="2926670" cy="2118079"/>
          </a:xfrm>
          <a:prstGeom prst="rect">
            <a:avLst/>
          </a:prstGeom>
        </p:spPr>
      </p:pic>
      <p:pic>
        <p:nvPicPr>
          <p:cNvPr id="2" name="Picture 1">
            <a:extLst>
              <a:ext uri="{FF2B5EF4-FFF2-40B4-BE49-F238E27FC236}">
                <a16:creationId xmlns:a16="http://schemas.microsoft.com/office/drawing/2014/main" id="{4A24FB03-80F4-F341-A742-E14D7E5A68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097" y="622308"/>
            <a:ext cx="2839565" cy="1949442"/>
          </a:xfrm>
          <a:prstGeom prst="rect">
            <a:avLst/>
          </a:prstGeom>
        </p:spPr>
      </p:pic>
      <p:sp>
        <p:nvSpPr>
          <p:cNvPr id="3" name="Rectangle 2">
            <a:extLst>
              <a:ext uri="{FF2B5EF4-FFF2-40B4-BE49-F238E27FC236}">
                <a16:creationId xmlns:a16="http://schemas.microsoft.com/office/drawing/2014/main" id="{4994BB16-28BF-BA49-9D3E-B9EB9047E640}"/>
              </a:ext>
            </a:extLst>
          </p:cNvPr>
          <p:cNvSpPr/>
          <p:nvPr/>
        </p:nvSpPr>
        <p:spPr>
          <a:xfrm>
            <a:off x="3237662" y="653823"/>
            <a:ext cx="2668677" cy="1246495"/>
          </a:xfrm>
          <a:prstGeom prst="rect">
            <a:avLst/>
          </a:prstGeom>
        </p:spPr>
        <p:txBody>
          <a:bodyPr wrap="square">
            <a:spAutoFit/>
          </a:bodyPr>
          <a:lstStyle/>
          <a:p>
            <a:pPr marL="400050" indent="-285750">
              <a:spcBef>
                <a:spcPts val="600"/>
              </a:spcBef>
              <a:buFont typeface="Arial" panose="020B0604020202020204" pitchFamily="34" charset="0"/>
              <a:buChar char="•"/>
            </a:pPr>
            <a:r>
              <a:rPr lang="en-US" dirty="0"/>
              <a:t>There are a few airports with hundreds of routes </a:t>
            </a:r>
          </a:p>
          <a:p>
            <a:pPr marL="400050" indent="-285750">
              <a:spcBef>
                <a:spcPts val="600"/>
              </a:spcBef>
              <a:buFont typeface="Arial" panose="020B0604020202020204" pitchFamily="34" charset="0"/>
              <a:buChar char="•"/>
            </a:pPr>
            <a:r>
              <a:rPr lang="en-US" dirty="0"/>
              <a:t>More than 1/3 of all routes has 3 or less legs, being 4 the average.</a:t>
            </a:r>
          </a:p>
        </p:txBody>
      </p:sp>
      <p:sp>
        <p:nvSpPr>
          <p:cNvPr id="11" name="TextBox 10">
            <a:extLst>
              <a:ext uri="{FF2B5EF4-FFF2-40B4-BE49-F238E27FC236}">
                <a16:creationId xmlns:a16="http://schemas.microsoft.com/office/drawing/2014/main" id="{D3A5A47C-25DD-6840-AD52-19A55A74A187}"/>
              </a:ext>
            </a:extLst>
          </p:cNvPr>
          <p:cNvSpPr txBox="1"/>
          <p:nvPr/>
        </p:nvSpPr>
        <p:spPr>
          <a:xfrm>
            <a:off x="3237662" y="2818011"/>
            <a:ext cx="5594637" cy="1969770"/>
          </a:xfrm>
          <a:prstGeom prst="rect">
            <a:avLst/>
          </a:prstGeom>
          <a:noFill/>
        </p:spPr>
        <p:txBody>
          <a:bodyPr wrap="square" rtlCol="0">
            <a:spAutoFit/>
          </a:bodyPr>
          <a:lstStyle/>
          <a:p>
            <a:pPr marL="400050" indent="-285750">
              <a:spcBef>
                <a:spcPts val="600"/>
              </a:spcBef>
              <a:buFont typeface="Arial" panose="020B0604020202020204" pitchFamily="34" charset="0"/>
              <a:buChar char="•"/>
            </a:pPr>
            <a:r>
              <a:rPr lang="en-US" dirty="0"/>
              <a:t>The clustering coefficient C, is defined as the probability that two cities that are directly connected to a third city also are directly connected to each other. </a:t>
            </a:r>
          </a:p>
          <a:p>
            <a:pPr marL="400050" indent="-285750">
              <a:spcBef>
                <a:spcPts val="600"/>
              </a:spcBef>
              <a:buFont typeface="Arial" panose="020B0604020202020204" pitchFamily="34" charset="0"/>
              <a:buChar char="•"/>
            </a:pPr>
            <a:r>
              <a:rPr lang="en-US" dirty="0"/>
              <a:t>C is typically larger for the air transportation network than for a random graph and that it decreases with K size, but slower than d, for example. </a:t>
            </a:r>
          </a:p>
          <a:p>
            <a:pPr marL="400050" indent="-285750">
              <a:spcBef>
                <a:spcPts val="600"/>
              </a:spcBef>
              <a:buFont typeface="Arial" panose="020B0604020202020204" pitchFamily="34" charset="0"/>
              <a:buChar char="•"/>
            </a:pPr>
            <a:r>
              <a:rPr lang="en-US" dirty="0"/>
              <a:t>These results are consistent with the expectations for a small-world network but not with those for a random graph. </a:t>
            </a:r>
          </a:p>
        </p:txBody>
      </p:sp>
    </p:spTree>
    <p:extLst>
      <p:ext uri="{BB962C8B-B14F-4D97-AF65-F5344CB8AC3E}">
        <p14:creationId xmlns:p14="http://schemas.microsoft.com/office/powerpoint/2010/main" val="413630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Networking Analysis</a:t>
            </a:r>
          </a:p>
        </p:txBody>
      </p:sp>
      <p:pic>
        <p:nvPicPr>
          <p:cNvPr id="6" name="Picture 5">
            <a:extLst>
              <a:ext uri="{FF2B5EF4-FFF2-40B4-BE49-F238E27FC236}">
                <a16:creationId xmlns:a16="http://schemas.microsoft.com/office/drawing/2014/main" id="{FE4FB4D6-CE6A-6344-B425-A4C12BB6FE8B}"/>
              </a:ext>
            </a:extLst>
          </p:cNvPr>
          <p:cNvPicPr>
            <a:picLocks noChangeAspect="1"/>
          </p:cNvPicPr>
          <p:nvPr/>
        </p:nvPicPr>
        <p:blipFill>
          <a:blip r:embed="rId3"/>
          <a:stretch>
            <a:fillRect/>
          </a:stretch>
        </p:blipFill>
        <p:spPr>
          <a:xfrm>
            <a:off x="311700" y="1146805"/>
            <a:ext cx="4260300" cy="3083249"/>
          </a:xfrm>
          <a:prstGeom prst="rect">
            <a:avLst/>
          </a:prstGeom>
        </p:spPr>
      </p:pic>
      <p:sp>
        <p:nvSpPr>
          <p:cNvPr id="5" name="TextBox 4">
            <a:extLst>
              <a:ext uri="{FF2B5EF4-FFF2-40B4-BE49-F238E27FC236}">
                <a16:creationId xmlns:a16="http://schemas.microsoft.com/office/drawing/2014/main" id="{D9ED3CAA-B429-9346-A35F-5E9166C0D3BB}"/>
              </a:ext>
            </a:extLst>
          </p:cNvPr>
          <p:cNvSpPr txBox="1"/>
          <p:nvPr/>
        </p:nvSpPr>
        <p:spPr>
          <a:xfrm>
            <a:off x="4674870" y="1386835"/>
            <a:ext cx="4157430" cy="303159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t>Few HUBs (airport with high number of connections) appears and the pattern follows a "Power Law", for great part of distribution. </a:t>
            </a:r>
          </a:p>
          <a:p>
            <a:pPr marL="285750" indent="-285750">
              <a:spcBef>
                <a:spcPts val="600"/>
              </a:spcBef>
              <a:buFont typeface="Arial" panose="020B0604020202020204" pitchFamily="34" charset="0"/>
              <a:buChar char="•"/>
            </a:pPr>
            <a:r>
              <a:rPr lang="en-US" dirty="0"/>
              <a:t>The network shows a scale-free feature</a:t>
            </a:r>
          </a:p>
          <a:p>
            <a:pPr marL="285750" indent="-285750">
              <a:spcBef>
                <a:spcPts val="600"/>
              </a:spcBef>
              <a:buFont typeface="Arial" panose="020B0604020202020204" pitchFamily="34" charset="0"/>
              <a:buChar char="•"/>
            </a:pPr>
            <a:r>
              <a:rPr lang="en-US" dirty="0"/>
              <a:t>Hubs in scale-free networks affect the small world property, </a:t>
            </a:r>
            <a:r>
              <a:rPr lang="en-US" dirty="0" err="1"/>
              <a:t>Barabasi</a:t>
            </a:r>
            <a:r>
              <a:rPr lang="en-US" dirty="0"/>
              <a:t> calls networks in this regime </a:t>
            </a:r>
            <a:r>
              <a:rPr lang="en-US" u="sng" dirty="0"/>
              <a:t>ultra-small</a:t>
            </a:r>
            <a:r>
              <a:rPr lang="en-US" dirty="0"/>
              <a:t>, as the hubs radically reduce the path length. </a:t>
            </a:r>
          </a:p>
          <a:p>
            <a:pPr marL="285750" indent="-285750">
              <a:spcBef>
                <a:spcPts val="600"/>
              </a:spcBef>
              <a:buFont typeface="Arial" panose="020B0604020202020204" pitchFamily="34" charset="0"/>
              <a:buChar char="•"/>
            </a:pPr>
            <a:r>
              <a:rPr lang="en-US" dirty="0"/>
              <a:t>They do so by linking to a large number of small-degree nodes, creating short distances between them."</a:t>
            </a:r>
          </a:p>
          <a:p>
            <a:pPr marL="285750" indent="-285750">
              <a:buFont typeface="Arial" panose="020B0604020202020204" pitchFamily="34" charset="0"/>
              <a:buChar char="•"/>
            </a:pPr>
            <a:endParaRPr lang="en-US" sz="800" dirty="0"/>
          </a:p>
          <a:p>
            <a:endParaRPr lang="en-US" dirty="0"/>
          </a:p>
        </p:txBody>
      </p:sp>
      <p:sp>
        <p:nvSpPr>
          <p:cNvPr id="9" name="Rectangle 8">
            <a:extLst>
              <a:ext uri="{FF2B5EF4-FFF2-40B4-BE49-F238E27FC236}">
                <a16:creationId xmlns:a16="http://schemas.microsoft.com/office/drawing/2014/main" id="{F4B99769-DDEE-BE4A-8DE3-5CDF1AE2DE23}"/>
              </a:ext>
            </a:extLst>
          </p:cNvPr>
          <p:cNvSpPr/>
          <p:nvPr/>
        </p:nvSpPr>
        <p:spPr>
          <a:xfrm>
            <a:off x="6526861" y="572700"/>
            <a:ext cx="2305439" cy="307777"/>
          </a:xfrm>
          <a:prstGeom prst="rect">
            <a:avLst/>
          </a:prstGeom>
        </p:spPr>
        <p:txBody>
          <a:bodyPr wrap="none">
            <a:spAutoFit/>
          </a:bodyPr>
          <a:lstStyle/>
          <a:p>
            <a:r>
              <a:rPr lang="en-US" dirty="0"/>
              <a:t>Ultra-Small-World Network</a:t>
            </a:r>
          </a:p>
        </p:txBody>
      </p:sp>
    </p:spTree>
    <p:extLst>
      <p:ext uri="{BB962C8B-B14F-4D97-AF65-F5344CB8AC3E}">
        <p14:creationId xmlns:p14="http://schemas.microsoft.com/office/powerpoint/2010/main" val="285660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r"/>
            <a:r>
              <a:rPr lang="en-US" dirty="0"/>
              <a:t>Networking Analysis</a:t>
            </a:r>
            <a:br>
              <a:rPr lang="en-US" dirty="0"/>
            </a:br>
            <a:r>
              <a:rPr lang="en-US" sz="1600" dirty="0"/>
              <a:t>Comparing models</a:t>
            </a:r>
            <a:endParaRPr lang="en-US" dirty="0"/>
          </a:p>
        </p:txBody>
      </p:sp>
      <p:pic>
        <p:nvPicPr>
          <p:cNvPr id="6" name="Picture 5">
            <a:extLst>
              <a:ext uri="{FF2B5EF4-FFF2-40B4-BE49-F238E27FC236}">
                <a16:creationId xmlns:a16="http://schemas.microsoft.com/office/drawing/2014/main" id="{3256471D-BCB2-964F-86E7-DA945B8A4D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0400" y="1086330"/>
            <a:ext cx="3892898" cy="2654397"/>
          </a:xfrm>
          <a:prstGeom prst="rect">
            <a:avLst/>
          </a:prstGeom>
        </p:spPr>
      </p:pic>
      <p:pic>
        <p:nvPicPr>
          <p:cNvPr id="7" name="Picture 6">
            <a:extLst>
              <a:ext uri="{FF2B5EF4-FFF2-40B4-BE49-F238E27FC236}">
                <a16:creationId xmlns:a16="http://schemas.microsoft.com/office/drawing/2014/main" id="{CFA1650B-D3FA-A34C-8A0A-F963960D92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46640" y="3266590"/>
            <a:ext cx="1770335" cy="1713227"/>
          </a:xfrm>
          <a:prstGeom prst="rect">
            <a:avLst/>
          </a:prstGeom>
        </p:spPr>
      </p:pic>
      <p:pic>
        <p:nvPicPr>
          <p:cNvPr id="11" name="Picture 10">
            <a:extLst>
              <a:ext uri="{FF2B5EF4-FFF2-40B4-BE49-F238E27FC236}">
                <a16:creationId xmlns:a16="http://schemas.microsoft.com/office/drawing/2014/main" id="{F3CD0CCC-36D5-D943-B915-0A5952CA7C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60346" y="3256372"/>
            <a:ext cx="2480808" cy="1795401"/>
          </a:xfrm>
          <a:prstGeom prst="rect">
            <a:avLst/>
          </a:prstGeom>
        </p:spPr>
      </p:pic>
      <p:sp>
        <p:nvSpPr>
          <p:cNvPr id="4" name="TextBox 3">
            <a:extLst>
              <a:ext uri="{FF2B5EF4-FFF2-40B4-BE49-F238E27FC236}">
                <a16:creationId xmlns:a16="http://schemas.microsoft.com/office/drawing/2014/main" id="{CF4C652C-A267-D04F-AAFE-0780EE59E8BF}"/>
              </a:ext>
            </a:extLst>
          </p:cNvPr>
          <p:cNvSpPr txBox="1"/>
          <p:nvPr/>
        </p:nvSpPr>
        <p:spPr>
          <a:xfrm>
            <a:off x="4466829" y="1050377"/>
            <a:ext cx="4510916" cy="2400657"/>
          </a:xfrm>
          <a:prstGeom prst="rect">
            <a:avLst/>
          </a:prstGeom>
          <a:noFill/>
        </p:spPr>
        <p:txBody>
          <a:bodyPr wrap="square" rtlCol="0">
            <a:spAutoFit/>
          </a:bodyPr>
          <a:lstStyle/>
          <a:p>
            <a:pPr marL="400050" indent="-285750">
              <a:spcBef>
                <a:spcPts val="600"/>
              </a:spcBef>
              <a:buFont typeface="Arial" panose="020B0604020202020204" pitchFamily="34" charset="0"/>
              <a:buChar char="•"/>
            </a:pPr>
            <a:r>
              <a:rPr lang="en-US" dirty="0"/>
              <a:t>Watts-</a:t>
            </a:r>
            <a:r>
              <a:rPr lang="en-US" dirty="0" err="1"/>
              <a:t>Strogatz</a:t>
            </a:r>
            <a:r>
              <a:rPr lang="en-US" dirty="0"/>
              <a:t> (WS) model is intended to model networks in the natural and social sciences (“Small-World”), but fails on degree (k) distribution (not prevent the appearance of Hubs).</a:t>
            </a:r>
          </a:p>
          <a:p>
            <a:pPr marL="400050" indent="-285750">
              <a:spcBef>
                <a:spcPts val="600"/>
              </a:spcBef>
              <a:buFont typeface="Arial" panose="020B0604020202020204" pitchFamily="34" charset="0"/>
              <a:buChar char="•"/>
            </a:pPr>
            <a:r>
              <a:rPr lang="en-US" dirty="0"/>
              <a:t>The BA model is better than the WS model at reproducing the degree distribution (Power-Law),  but fails on C.</a:t>
            </a:r>
          </a:p>
          <a:p>
            <a:pPr marL="400050" indent="-285750">
              <a:spcBef>
                <a:spcPts val="600"/>
              </a:spcBef>
              <a:buFont typeface="Arial" panose="020B0604020202020204" pitchFamily="34" charset="0"/>
              <a:buChar char="•"/>
            </a:pPr>
            <a:r>
              <a:rPr lang="en-US" dirty="0"/>
              <a:t> </a:t>
            </a:r>
            <a:r>
              <a:rPr lang="en-US" dirty="0" err="1"/>
              <a:t>FaceBook</a:t>
            </a:r>
            <a:r>
              <a:rPr lang="en-US" dirty="0"/>
              <a:t> has huge hubs (k &gt; 1,000), but for k &lt; 200, similar to ATN. </a:t>
            </a:r>
          </a:p>
          <a:p>
            <a:endParaRPr lang="en-US" dirty="0"/>
          </a:p>
        </p:txBody>
      </p:sp>
      <p:sp>
        <p:nvSpPr>
          <p:cNvPr id="5" name="TextBox 4">
            <a:extLst>
              <a:ext uri="{FF2B5EF4-FFF2-40B4-BE49-F238E27FC236}">
                <a16:creationId xmlns:a16="http://schemas.microsoft.com/office/drawing/2014/main" id="{7B82692A-DBB9-0641-B562-B11D8D527E9C}"/>
              </a:ext>
            </a:extLst>
          </p:cNvPr>
          <p:cNvSpPr txBox="1"/>
          <p:nvPr/>
        </p:nvSpPr>
        <p:spPr>
          <a:xfrm>
            <a:off x="520401" y="3917373"/>
            <a:ext cx="3892898" cy="738664"/>
          </a:xfrm>
          <a:prstGeom prst="rect">
            <a:avLst/>
          </a:prstGeom>
          <a:solidFill>
            <a:schemeClr val="accent1">
              <a:lumMod val="20000"/>
              <a:lumOff val="80000"/>
            </a:schemeClr>
          </a:solidFill>
          <a:ln>
            <a:solidFill>
              <a:schemeClr val="accent4">
                <a:lumMod val="40000"/>
                <a:lumOff val="60000"/>
              </a:schemeClr>
            </a:solidFill>
          </a:ln>
        </p:spPr>
        <p:txBody>
          <a:bodyPr wrap="square" rtlCol="0">
            <a:spAutoFit/>
          </a:bodyPr>
          <a:lstStyle/>
          <a:p>
            <a:r>
              <a:rPr lang="en-US" dirty="0"/>
              <a:t>Conclusion: ATN is a “Scale-Free” and “Small World” type network, where its behavior is very similar to Social networks as Facebook. </a:t>
            </a:r>
          </a:p>
        </p:txBody>
      </p:sp>
    </p:spTree>
    <p:extLst>
      <p:ext uri="{BB962C8B-B14F-4D97-AF65-F5344CB8AC3E}">
        <p14:creationId xmlns:p14="http://schemas.microsoft.com/office/powerpoint/2010/main" val="63394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spcAft>
                <a:spcPts val="1200"/>
              </a:spcAft>
              <a:buFont typeface="Wingdings" pitchFamily="2" charset="2"/>
              <a:buChar char="ü"/>
            </a:pPr>
            <a:r>
              <a:rPr lang="en-US" i="1" dirty="0">
                <a:solidFill>
                  <a:schemeClr val="bg1">
                    <a:lumMod val="85000"/>
                  </a:schemeClr>
                </a:solidFill>
              </a:rPr>
              <a:t>How is the Air Transport Network (ATN) structured in terms of nodes (airports) and links (routes)? Is the ATN similar to Social Networks?</a:t>
            </a:r>
          </a:p>
          <a:p>
            <a:pPr>
              <a:spcAft>
                <a:spcPts val="1200"/>
              </a:spcAft>
              <a:buFont typeface="Wingdings" pitchFamily="2" charset="2"/>
              <a:buChar char="ü"/>
            </a:pPr>
            <a:r>
              <a:rPr lang="en-US" i="1" dirty="0"/>
              <a:t>How to calculate the best route between destinations?</a:t>
            </a:r>
          </a:p>
          <a:p>
            <a:pPr>
              <a:spcAft>
                <a:spcPts val="1200"/>
              </a:spcAft>
              <a:buFont typeface="Wingdings" pitchFamily="2" charset="2"/>
              <a:buChar char="ü"/>
            </a:pPr>
            <a:r>
              <a:rPr lang="en-US" i="1" dirty="0">
                <a:solidFill>
                  <a:schemeClr val="bg1">
                    <a:lumMod val="85000"/>
                  </a:schemeClr>
                </a:solidFill>
              </a:rPr>
              <a:t>How to hank the most important airports? How to analyze weakness?</a:t>
            </a:r>
          </a:p>
          <a:p>
            <a:pPr>
              <a:spcAft>
                <a:spcPts val="1200"/>
              </a:spcAft>
              <a:buFont typeface="Wingdings" pitchFamily="2" charset="2"/>
              <a:buChar char="ü"/>
            </a:pPr>
            <a:r>
              <a:rPr lang="en-US" i="1" dirty="0">
                <a:solidFill>
                  <a:schemeClr val="bg1">
                    <a:lumMod val="85000"/>
                  </a:schemeClr>
                </a:solidFill>
              </a:rPr>
              <a:t>How the ATN can be analyzed in terms of communities?</a:t>
            </a:r>
          </a:p>
          <a:p>
            <a:pPr>
              <a:spcAft>
                <a:spcPts val="1200"/>
              </a:spcAft>
              <a:buFont typeface="Wingdings" pitchFamily="2" charset="2"/>
              <a:buChar char="ü"/>
            </a:pPr>
            <a:r>
              <a:rPr lang="en-US" i="1" dirty="0">
                <a:solidFill>
                  <a:schemeClr val="bg1">
                    <a:lumMod val="85000"/>
                  </a:schemeClr>
                </a:solidFill>
              </a:rPr>
              <a:t>How studying ATN can help on human deceases spread prevention?</a:t>
            </a:r>
          </a:p>
          <a:p>
            <a:pPr>
              <a:spcAft>
                <a:spcPts val="1200"/>
              </a:spcAft>
              <a:buFont typeface="Wingdings" pitchFamily="2" charset="2"/>
              <a:buChar char="ü"/>
            </a:pPr>
            <a:r>
              <a:rPr lang="en-US" i="1" dirty="0">
                <a:solidFill>
                  <a:schemeClr val="bg1">
                    <a:lumMod val="85000"/>
                  </a:schemeClr>
                </a:solidFill>
              </a:rPr>
              <a:t>How different are the topologies of distinct Air Companies?</a:t>
            </a:r>
            <a:br>
              <a:rPr lang="en-US" i="1" dirty="0">
                <a:solidFill>
                  <a:schemeClr val="bg1">
                    <a:lumMod val="85000"/>
                  </a:schemeClr>
                </a:solidFill>
              </a:rPr>
            </a:br>
            <a:endParaRPr lang="en-US" i="1" dirty="0">
              <a:solidFill>
                <a:schemeClr val="bg1">
                  <a:lumMod val="85000"/>
                </a:schemeClr>
              </a:solidFill>
            </a:endParaRPr>
          </a:p>
        </p:txBody>
      </p:sp>
      <p:sp>
        <p:nvSpPr>
          <p:cNvPr id="4" name="Shape 78">
            <a:extLst>
              <a:ext uri="{FF2B5EF4-FFF2-40B4-BE49-F238E27FC236}">
                <a16:creationId xmlns:a16="http://schemas.microsoft.com/office/drawing/2014/main" id="{D1628082-8D83-FF4A-8827-D3C9FB587B9E}"/>
              </a:ext>
            </a:extLst>
          </p:cNvPr>
          <p:cNvSpPr txBox="1">
            <a:spLocks/>
          </p:cNvSpPr>
          <p:nvPr/>
        </p:nvSpPr>
        <p:spPr>
          <a:xfrm>
            <a:off x="311700" y="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dirty="0"/>
              <a:t>Research Questions</a:t>
            </a:r>
          </a:p>
        </p:txBody>
      </p:sp>
    </p:spTree>
    <p:extLst>
      <p:ext uri="{BB962C8B-B14F-4D97-AF65-F5344CB8AC3E}">
        <p14:creationId xmlns:p14="http://schemas.microsoft.com/office/powerpoint/2010/main" val="16427929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9583</TotalTime>
  <Words>1699</Words>
  <Application>Microsoft Macintosh PowerPoint</Application>
  <PresentationFormat>On-screen Show (16:9)</PresentationFormat>
  <Paragraphs>146</Paragraphs>
  <Slides>29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Helvetica Neue</vt:lpstr>
      <vt:lpstr>Lato</vt:lpstr>
      <vt:lpstr>Wingdings</vt:lpstr>
      <vt:lpstr>Simple Light</vt:lpstr>
      <vt:lpstr>Air Transport Network Networking Science – NS101 Final Project   </vt:lpstr>
      <vt:lpstr>PowerPoint Presentation</vt:lpstr>
      <vt:lpstr>PowerPoint Presentation</vt:lpstr>
      <vt:lpstr>Dataset</vt:lpstr>
      <vt:lpstr>Creating an Air Transport Network graph </vt:lpstr>
      <vt:lpstr>Networking Analysis</vt:lpstr>
      <vt:lpstr>Networking Analysis</vt:lpstr>
      <vt:lpstr>Networking Analysis Comparing models</vt:lpstr>
      <vt:lpstr>PowerPoint Presentation</vt:lpstr>
      <vt:lpstr>“Geo mapping” the Air Network </vt:lpstr>
      <vt:lpstr>“Geo mapping” the Air Network </vt:lpstr>
      <vt:lpstr>Calculating the best route Using Dijkstra’s algorithm </vt:lpstr>
      <vt:lpstr>PowerPoint Presentation</vt:lpstr>
      <vt:lpstr>Centrality</vt:lpstr>
      <vt:lpstr>PowerPoint Presentation</vt:lpstr>
      <vt:lpstr>Community detection</vt:lpstr>
      <vt:lpstr>Community detection</vt:lpstr>
      <vt:lpstr>PowerPoint Presentation</vt:lpstr>
      <vt:lpstr>“Geo mapping” the Air Network – “Ego” </vt:lpstr>
      <vt:lpstr>PowerPoint Presentation</vt:lpstr>
      <vt:lpstr>PowerPoint Presentation</vt:lpstr>
      <vt:lpstr>PowerPoint Presentation</vt:lpstr>
      <vt:lpstr>PowerPoint Presentation</vt:lpstr>
      <vt:lpstr>PowerPoint Presentation</vt:lpstr>
      <vt:lpstr>Comparing Air Companies Topologies  </vt:lpstr>
      <vt:lpstr>Conclusion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 Project Title&gt;</dc:title>
  <cp:lastModifiedBy>Marcelo Rovai</cp:lastModifiedBy>
  <cp:revision>118</cp:revision>
  <cp:lastPrinted>2019-03-19T18:39:12Z</cp:lastPrinted>
  <dcterms:modified xsi:type="dcterms:W3CDTF">2019-03-19T18:41:44Z</dcterms:modified>
</cp:coreProperties>
</file>